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257" r:id="rId4"/>
    <p:sldId id="259" r:id="rId5"/>
    <p:sldId id="260" r:id="rId6"/>
    <p:sldId id="263" r:id="rId7"/>
    <p:sldId id="264" r:id="rId8"/>
    <p:sldId id="300" r:id="rId9"/>
    <p:sldId id="301" r:id="rId10"/>
    <p:sldId id="302" r:id="rId11"/>
    <p:sldId id="265" r:id="rId12"/>
    <p:sldId id="268" r:id="rId13"/>
    <p:sldId id="269" r:id="rId14"/>
    <p:sldId id="298" r:id="rId15"/>
    <p:sldId id="270" r:id="rId16"/>
    <p:sldId id="311" r:id="rId17"/>
    <p:sldId id="271" r:id="rId18"/>
    <p:sldId id="285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315" r:id="rId27"/>
    <p:sldId id="316" r:id="rId28"/>
    <p:sldId id="317" r:id="rId29"/>
    <p:sldId id="318" r:id="rId30"/>
    <p:sldId id="314" r:id="rId31"/>
    <p:sldId id="278" r:id="rId32"/>
    <p:sldId id="307" r:id="rId33"/>
    <p:sldId id="308" r:id="rId34"/>
    <p:sldId id="309" r:id="rId35"/>
    <p:sldId id="310" r:id="rId36"/>
    <p:sldId id="279" r:id="rId37"/>
    <p:sldId id="280" r:id="rId38"/>
    <p:sldId id="281" r:id="rId39"/>
    <p:sldId id="306" r:id="rId40"/>
    <p:sldId id="313" r:id="rId41"/>
    <p:sldId id="283" r:id="rId42"/>
    <p:sldId id="284" r:id="rId43"/>
    <p:sldId id="262" r:id="rId44"/>
    <p:sldId id="303" r:id="rId45"/>
    <p:sldId id="304" r:id="rId46"/>
    <p:sldId id="305" r:id="rId47"/>
    <p:sldId id="31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823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0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0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451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64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61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1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1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8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84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7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B5BD-ACF9-42FE-A306-B4AC70FA4C0C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18F6E-69A9-4BA8-B356-F01A6BC84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24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Conditioning in Athletics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Prepared By:</a:t>
            </a:r>
          </a:p>
          <a:p>
            <a:r>
              <a:rPr lang="en-US" b="1" i="1">
                <a:solidFill>
                  <a:srgbClr val="FF0000"/>
                </a:solidFill>
              </a:rPr>
              <a:t>Shafqat Ali</a:t>
            </a: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43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 of Strength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ctr" fontAlgn="base">
              <a:buNone/>
            </a:pPr>
            <a:r>
              <a:rPr lang="en-US" b="1" i="1" cap="all" dirty="0" smtClean="0">
                <a:solidFill>
                  <a:srgbClr val="002060"/>
                </a:solidFill>
              </a:rPr>
              <a:t>6 - SPEED </a:t>
            </a:r>
            <a:r>
              <a:rPr lang="en-US" b="1" i="1" cap="all" dirty="0">
                <a:solidFill>
                  <a:srgbClr val="002060"/>
                </a:solidFill>
              </a:rPr>
              <a:t>STRENGTH</a:t>
            </a:r>
          </a:p>
          <a:p>
            <a:pPr fontAlgn="base"/>
            <a:r>
              <a:rPr lang="en-US" b="1" dirty="0"/>
              <a:t>The </a:t>
            </a:r>
            <a:r>
              <a:rPr lang="en-US" b="1" dirty="0" smtClean="0"/>
              <a:t>maximum </a:t>
            </a:r>
            <a:r>
              <a:rPr lang="en-US" b="1" dirty="0"/>
              <a:t>force </a:t>
            </a:r>
            <a:r>
              <a:rPr lang="en-US" b="1" dirty="0" smtClean="0"/>
              <a:t>which can be </a:t>
            </a:r>
            <a:r>
              <a:rPr lang="en-US" b="1" dirty="0"/>
              <a:t>produced during a high-speed movement</a:t>
            </a:r>
          </a:p>
          <a:p>
            <a:r>
              <a:rPr lang="en-US" b="1" dirty="0">
                <a:solidFill>
                  <a:srgbClr val="00B050"/>
                </a:solidFill>
              </a:rPr>
              <a:t>Examples: </a:t>
            </a:r>
            <a:r>
              <a:rPr lang="en-US" b="1" dirty="0"/>
              <a:t>Throwing a baseball, swinging a golf club, running a </a:t>
            </a:r>
            <a:r>
              <a:rPr lang="en-US" b="1" dirty="0" smtClean="0"/>
              <a:t>sprint</a:t>
            </a:r>
          </a:p>
          <a:p>
            <a:pPr marL="0" indent="0" algn="ctr" fontAlgn="base">
              <a:buNone/>
            </a:pPr>
            <a:r>
              <a:rPr lang="en-US" b="1" i="1" cap="all" dirty="0" smtClean="0">
                <a:solidFill>
                  <a:srgbClr val="002060"/>
                </a:solidFill>
              </a:rPr>
              <a:t>7 - STARTING </a:t>
            </a:r>
            <a:r>
              <a:rPr lang="en-US" b="1" i="1" cap="all" dirty="0">
                <a:solidFill>
                  <a:srgbClr val="002060"/>
                </a:solidFill>
              </a:rPr>
              <a:t>STRENGTH</a:t>
            </a:r>
          </a:p>
          <a:p>
            <a:pPr fontAlgn="base"/>
            <a:r>
              <a:rPr lang="en-US" b="1" dirty="0"/>
              <a:t>Produce force at the beginning of a movement without </a:t>
            </a:r>
            <a:r>
              <a:rPr lang="en-US" b="1" dirty="0" smtClean="0"/>
              <a:t>momentum.</a:t>
            </a:r>
          </a:p>
          <a:p>
            <a:pPr fontAlgn="base"/>
            <a:r>
              <a:rPr lang="en-US" b="1" dirty="0"/>
              <a:t>S</a:t>
            </a:r>
            <a:r>
              <a:rPr lang="en-US" b="1" dirty="0" smtClean="0"/>
              <a:t>tart </a:t>
            </a:r>
            <a:r>
              <a:rPr lang="en-US" b="1" dirty="0"/>
              <a:t>moving from a stationary </a:t>
            </a:r>
            <a:r>
              <a:rPr lang="en-US" b="1" dirty="0" smtClean="0"/>
              <a:t>position.</a:t>
            </a:r>
            <a:endParaRPr lang="en-US" b="1" dirty="0"/>
          </a:p>
          <a:p>
            <a:pPr fontAlgn="base"/>
            <a:r>
              <a:rPr lang="en-US" b="1" dirty="0">
                <a:solidFill>
                  <a:srgbClr val="00B050"/>
                </a:solidFill>
              </a:rPr>
              <a:t>Examples: </a:t>
            </a:r>
            <a:r>
              <a:rPr lang="en-US" b="1" dirty="0"/>
              <a:t>A track start, a football linemen in his stance before the ball is snapped, getting up from a seated </a:t>
            </a:r>
            <a:r>
              <a:rPr lang="en-US" b="1" dirty="0" smtClean="0"/>
              <a:t>position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27877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Benefits of Strength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  <a:ln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The benefits of strength training </a:t>
            </a:r>
            <a:r>
              <a:rPr lang="en-US" b="1" dirty="0" smtClean="0">
                <a:solidFill>
                  <a:srgbClr val="002060"/>
                </a:solidFill>
              </a:rPr>
              <a:t>include: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/>
              <a:t>I</a:t>
            </a:r>
            <a:r>
              <a:rPr lang="en-US" b="1" dirty="0" smtClean="0"/>
              <a:t>ncreased </a:t>
            </a:r>
            <a:r>
              <a:rPr lang="en-US" b="1" dirty="0"/>
              <a:t>muscle, tendon and ligament Increased </a:t>
            </a:r>
            <a:r>
              <a:rPr lang="en-US" b="1" dirty="0" smtClean="0"/>
              <a:t>Strength</a:t>
            </a:r>
            <a:r>
              <a:rPr lang="en-US" b="1" dirty="0"/>
              <a:t>, </a:t>
            </a:r>
            <a:endParaRPr lang="en-US" b="1" dirty="0" smtClean="0"/>
          </a:p>
          <a:p>
            <a:r>
              <a:rPr lang="en-US" b="1" dirty="0"/>
              <a:t>Increased </a:t>
            </a:r>
            <a:r>
              <a:rPr lang="en-US" b="1" dirty="0" smtClean="0"/>
              <a:t>Bone </a:t>
            </a:r>
            <a:r>
              <a:rPr lang="en-US" b="1" dirty="0"/>
              <a:t>density, </a:t>
            </a:r>
            <a:endParaRPr lang="en-US" b="1" dirty="0" smtClean="0"/>
          </a:p>
          <a:p>
            <a:r>
              <a:rPr lang="en-US" b="1" dirty="0"/>
              <a:t>Increased </a:t>
            </a:r>
            <a:r>
              <a:rPr lang="en-US" b="1" dirty="0" smtClean="0"/>
              <a:t>Flexibility</a:t>
            </a:r>
            <a:r>
              <a:rPr lang="en-US" b="1" dirty="0"/>
              <a:t>, </a:t>
            </a:r>
          </a:p>
          <a:p>
            <a:r>
              <a:rPr lang="en-US" b="1" dirty="0" smtClean="0"/>
              <a:t> </a:t>
            </a:r>
            <a:r>
              <a:rPr lang="en-US" b="1" dirty="0"/>
              <a:t>Increased </a:t>
            </a:r>
            <a:r>
              <a:rPr lang="en-US" b="1" dirty="0" smtClean="0"/>
              <a:t>Metabolic </a:t>
            </a:r>
            <a:r>
              <a:rPr lang="en-US" b="1" dirty="0"/>
              <a:t>rate </a:t>
            </a:r>
          </a:p>
          <a:p>
            <a:r>
              <a:rPr lang="en-US" b="1" dirty="0" smtClean="0"/>
              <a:t> </a:t>
            </a:r>
            <a:r>
              <a:rPr lang="en-US" b="1" dirty="0"/>
              <a:t>I</a:t>
            </a:r>
            <a:r>
              <a:rPr lang="en-US" b="1" dirty="0" smtClean="0"/>
              <a:t>mproves posture</a:t>
            </a:r>
          </a:p>
          <a:p>
            <a:r>
              <a:rPr lang="en-US" b="1" dirty="0" smtClean="0"/>
              <a:t>For </a:t>
            </a:r>
            <a:r>
              <a:rPr lang="en-US" b="1" dirty="0"/>
              <a:t>the pleasure of the </a:t>
            </a:r>
            <a:r>
              <a:rPr lang="en-US" b="1" dirty="0" smtClean="0"/>
              <a:t>activity</a:t>
            </a:r>
          </a:p>
          <a:p>
            <a:r>
              <a:rPr lang="en-US" b="1" dirty="0"/>
              <a:t>Increased sports </a:t>
            </a:r>
            <a:r>
              <a:rPr lang="en-US" b="1" dirty="0" smtClean="0"/>
              <a:t>performance</a:t>
            </a:r>
          </a:p>
          <a:p>
            <a:r>
              <a:rPr lang="en-US" b="1" dirty="0"/>
              <a:t>For </a:t>
            </a:r>
            <a:r>
              <a:rPr lang="en-US" b="1" dirty="0" smtClean="0"/>
              <a:t>rehabilitation</a:t>
            </a:r>
          </a:p>
          <a:p>
            <a:r>
              <a:rPr lang="en-US" b="1" dirty="0"/>
              <a:t>S</a:t>
            </a:r>
            <a:r>
              <a:rPr lang="en-US" b="1" dirty="0" smtClean="0"/>
              <a:t>trengthens joints</a:t>
            </a:r>
          </a:p>
          <a:p>
            <a:r>
              <a:rPr lang="en-US" b="1" dirty="0" smtClean="0"/>
              <a:t>Increases </a:t>
            </a:r>
            <a:r>
              <a:rPr lang="en-US" b="1" dirty="0"/>
              <a:t>your ability to do everyday tasks and with less fatigue</a:t>
            </a:r>
          </a:p>
          <a:p>
            <a:r>
              <a:rPr lang="en-US" b="1" dirty="0"/>
              <a:t>I</a:t>
            </a:r>
            <a:r>
              <a:rPr lang="en-US" b="1" dirty="0" smtClean="0"/>
              <a:t>mproves </a:t>
            </a:r>
            <a:r>
              <a:rPr lang="en-US" b="1" dirty="0"/>
              <a:t>your balance and stability</a:t>
            </a: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0761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Flexibility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  <a:ln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Flexibility is the ability of the muscles, ligaments, and tendons to allow the large movements of the joints.</a:t>
            </a:r>
          </a:p>
          <a:p>
            <a:r>
              <a:rPr lang="en-US" b="1" dirty="0" smtClean="0"/>
              <a:t>It is often called Mobility or suppleness.</a:t>
            </a:r>
          </a:p>
          <a:p>
            <a:r>
              <a:rPr lang="en-US" b="1" dirty="0" smtClean="0"/>
              <a:t>Flexibility can be increased by stretching the muscles.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In any movement there are two groups of muscles at work: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Agonistic muscles: </a:t>
            </a:r>
            <a:r>
              <a:rPr lang="en-US" b="1" dirty="0"/>
              <a:t> which cause the movement to take place and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Antagonistic Muscles : </a:t>
            </a:r>
            <a:r>
              <a:rPr lang="en-US" b="1" dirty="0" smtClean="0"/>
              <a:t>opposing </a:t>
            </a:r>
            <a:r>
              <a:rPr lang="en-US" b="1" dirty="0"/>
              <a:t>the movement and determining the amount of flexibility are the antagonistic </a:t>
            </a:r>
            <a:r>
              <a:rPr lang="en-US" b="1" dirty="0" smtClean="0"/>
              <a:t>muscles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There are two types of Flexibility.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Dynamic ( Active)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Static  ( Passive 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4141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Flexibility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1 - Dynamic ( Active)</a:t>
            </a:r>
          </a:p>
          <a:p>
            <a:r>
              <a:rPr lang="en-US" b="1" dirty="0" smtClean="0"/>
              <a:t>This is the ability to use the joints and muscles through the full range of movement with speed and without resistance to movement.</a:t>
            </a:r>
          </a:p>
          <a:p>
            <a:r>
              <a:rPr lang="en-US" b="1" dirty="0"/>
              <a:t>Dynamic stretching </a:t>
            </a:r>
            <a:r>
              <a:rPr lang="en-US" b="1" dirty="0" smtClean="0"/>
              <a:t>consists </a:t>
            </a:r>
            <a:r>
              <a:rPr lang="en-US" b="1" dirty="0"/>
              <a:t>of controlled leg and arm swings that take </a:t>
            </a:r>
            <a:r>
              <a:rPr lang="en-US" b="1" dirty="0" smtClean="0"/>
              <a:t>the </a:t>
            </a:r>
            <a:r>
              <a:rPr lang="en-US" b="1" dirty="0"/>
              <a:t>limits of your range of motion.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2- Static  ( Passive )</a:t>
            </a:r>
          </a:p>
          <a:p>
            <a:r>
              <a:rPr lang="en-US" b="1" dirty="0" smtClean="0"/>
              <a:t>This is the ability of the joints through the great range of movement such as when doing the splits.</a:t>
            </a:r>
          </a:p>
          <a:p>
            <a:r>
              <a:rPr lang="en-US" b="1" dirty="0"/>
              <a:t>Static stretching </a:t>
            </a:r>
            <a:r>
              <a:rPr lang="en-US" b="1" dirty="0" smtClean="0"/>
              <a:t>involves </a:t>
            </a:r>
            <a:r>
              <a:rPr lang="en-US" b="1" dirty="0"/>
              <a:t>gradually easing into the stretch position and holding the position. </a:t>
            </a:r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amount of time a static stretch is held depends on your objectives.</a:t>
            </a:r>
          </a:p>
        </p:txBody>
      </p:sp>
    </p:spTree>
    <p:extLst>
      <p:ext uri="{BB962C8B-B14F-4D97-AF65-F5344CB8AC3E}">
        <p14:creationId xmlns:p14="http://schemas.microsoft.com/office/powerpoint/2010/main" val="162318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Flexibility Training</a:t>
            </a:r>
            <a:endParaRPr lang="en-US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Flexibility Training is used to improve muscles and joint flexibility.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Flexibility exercises could be part </a:t>
            </a:r>
            <a:r>
              <a:rPr lang="en-US" b="1" dirty="0" smtClean="0">
                <a:solidFill>
                  <a:srgbClr val="00B050"/>
                </a:solidFill>
              </a:rPr>
              <a:t>of:</a:t>
            </a:r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/>
              <a:t>the warm up or cool down program</a:t>
            </a:r>
          </a:p>
          <a:p>
            <a:r>
              <a:rPr lang="en-US" b="1" dirty="0"/>
              <a:t>a stand alone unit of </a:t>
            </a:r>
            <a:r>
              <a:rPr lang="en-US" b="1" dirty="0" smtClean="0"/>
              <a:t>work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There are 2 safe methods of flexibility.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PNF ( Proprioceptive  Neuromuscular Facilitation )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Static Stretching 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98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944562"/>
          </a:xfrm>
          <a:ln>
            <a:solidFill>
              <a:srgbClr val="00B050"/>
            </a:solidFill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Flexibility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029200"/>
          </a:xfrm>
          <a:ln>
            <a:solidFill>
              <a:srgbClr val="00B050"/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3400" b="1" dirty="0" smtClean="0">
                <a:solidFill>
                  <a:srgbClr val="002060"/>
                </a:solidFill>
              </a:rPr>
              <a:t>1 - PNF ( Proprioceptive  Neuromuscular Facilitation )</a:t>
            </a:r>
          </a:p>
          <a:p>
            <a:r>
              <a:rPr lang="en-US" sz="3400" b="1" dirty="0" smtClean="0"/>
              <a:t>This is the most effective method of increasing Flexibility.</a:t>
            </a:r>
          </a:p>
          <a:p>
            <a:r>
              <a:rPr lang="en-US" sz="3400" b="1" dirty="0" smtClean="0"/>
              <a:t>A partner’s help is used during this training.</a:t>
            </a:r>
          </a:p>
          <a:p>
            <a:r>
              <a:rPr lang="en-US" sz="3400" b="1" dirty="0" smtClean="0"/>
              <a:t>This training increases the range of muscles and joints. </a:t>
            </a:r>
          </a:p>
          <a:p>
            <a:r>
              <a:rPr lang="en-US" sz="3400" b="1" dirty="0" smtClean="0"/>
              <a:t>PNF </a:t>
            </a:r>
            <a:r>
              <a:rPr lang="en-US" sz="3400" b="1" dirty="0"/>
              <a:t>involves the use of muscle contraction before the stretch in an attempt to achieve maximum muscle relaxation.</a:t>
            </a:r>
          </a:p>
          <a:p>
            <a:r>
              <a:rPr lang="en-US" sz="3400" b="1" dirty="0"/>
              <a:t>You move into the stretch position so that you feel the stretch sensation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94721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ln>
            <a:solidFill>
              <a:srgbClr val="00B050"/>
            </a:solidFill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Flexibility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  <a:ln>
            <a:solidFill>
              <a:srgbClr val="00B050"/>
            </a:solidFill>
          </a:ln>
        </p:spPr>
        <p:txBody>
          <a:bodyPr>
            <a:normAutofit fontScale="92500"/>
          </a:bodyPr>
          <a:lstStyle/>
          <a:p>
            <a:r>
              <a:rPr lang="en-US" sz="3400" b="1" dirty="0" smtClean="0"/>
              <a:t>Your </a:t>
            </a:r>
            <a:r>
              <a:rPr lang="en-US" sz="3400" b="1" dirty="0"/>
              <a:t>partner holds the limb in this stretched position</a:t>
            </a:r>
          </a:p>
          <a:p>
            <a:r>
              <a:rPr lang="en-US" sz="3400" b="1" dirty="0"/>
              <a:t>You then push against your partner by contracting the antagonistic muscles for 6 to 10 seconds and then relax</a:t>
            </a:r>
            <a:r>
              <a:rPr lang="en-US" sz="3400" b="1" dirty="0" smtClean="0"/>
              <a:t>.</a:t>
            </a:r>
          </a:p>
          <a:p>
            <a:r>
              <a:rPr lang="en-US" sz="3400" b="1" dirty="0" smtClean="0"/>
              <a:t> </a:t>
            </a:r>
            <a:r>
              <a:rPr lang="en-US" sz="3400" b="1" dirty="0"/>
              <a:t>During the contraction, your partner aims to resist any movement of the limb.</a:t>
            </a:r>
          </a:p>
          <a:p>
            <a:r>
              <a:rPr lang="en-US" sz="3400" b="1" dirty="0"/>
              <a:t>Your partner then moves the limb further into the stretch until you feel the stretch </a:t>
            </a:r>
            <a:r>
              <a:rPr lang="en-US" sz="3400" b="1" dirty="0" smtClean="0"/>
              <a:t>sensation.</a:t>
            </a:r>
            <a:endParaRPr lang="en-US" sz="3400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2798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Flexibility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2 - Static Stretching </a:t>
            </a:r>
          </a:p>
          <a:p>
            <a:r>
              <a:rPr lang="en-US" b="1" dirty="0" smtClean="0"/>
              <a:t>Static Stretching involves a muscles to its greatest range and holding this position for 30 seconds.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 advantages of this method is :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It requires less energy.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It prevent muscle pain and soreness.</a:t>
            </a:r>
          </a:p>
          <a:p>
            <a:pPr algn="ctr" fontAlgn="base"/>
            <a:r>
              <a:rPr lang="en-US" b="1" dirty="0"/>
              <a:t>Examples</a:t>
            </a:r>
          </a:p>
          <a:p>
            <a:pPr algn="ctr" fontAlgn="base"/>
            <a:r>
              <a:rPr lang="en-US" b="1" dirty="0">
                <a:solidFill>
                  <a:srgbClr val="00B050"/>
                </a:solidFill>
              </a:rPr>
              <a:t>Here are a few examples of static stretches</a:t>
            </a:r>
          </a:p>
          <a:p>
            <a:pPr fontAlgn="base"/>
            <a:r>
              <a:rPr lang="en-US" b="1" dirty="0"/>
              <a:t>Butterfly stretches, for the groin</a:t>
            </a:r>
          </a:p>
          <a:p>
            <a:pPr fontAlgn="base"/>
            <a:r>
              <a:rPr lang="en-US" b="1" dirty="0"/>
              <a:t>Toe touches, for the back of the leg</a:t>
            </a:r>
          </a:p>
          <a:p>
            <a:pPr fontAlgn="base"/>
            <a:r>
              <a:rPr lang="en-US" b="1" dirty="0"/>
              <a:t>Arm raises, for the shoulder and upper back</a:t>
            </a:r>
          </a:p>
          <a:p>
            <a:pPr fontAlgn="base"/>
            <a:r>
              <a:rPr lang="en-US" b="1" dirty="0"/>
              <a:t>Leg extensions, </a:t>
            </a:r>
          </a:p>
          <a:p>
            <a:pPr marL="571500" indent="-571500">
              <a:buFont typeface="+mj-lt"/>
              <a:buAutoNum type="romanLcPeriod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41418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Benefits of Flexibility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Some benefits of Flexibility Training:</a:t>
            </a:r>
          </a:p>
          <a:p>
            <a:r>
              <a:rPr lang="en-US" b="1" dirty="0" smtClean="0"/>
              <a:t>Improvement in physical performance</a:t>
            </a:r>
          </a:p>
          <a:p>
            <a:r>
              <a:rPr lang="en-US" b="1" dirty="0" smtClean="0"/>
              <a:t>Decreases the chance of injuries</a:t>
            </a:r>
          </a:p>
          <a:p>
            <a:r>
              <a:rPr lang="en-US" b="1" dirty="0" smtClean="0"/>
              <a:t>Decreases the soreness</a:t>
            </a:r>
          </a:p>
          <a:p>
            <a:r>
              <a:rPr lang="en-US" b="1" dirty="0" smtClean="0"/>
              <a:t>Increases the blood supply</a:t>
            </a:r>
          </a:p>
          <a:p>
            <a:r>
              <a:rPr lang="en-US" b="1" dirty="0" smtClean="0"/>
              <a:t>Co-ordination between muscles and brain</a:t>
            </a:r>
          </a:p>
          <a:p>
            <a:r>
              <a:rPr lang="en-US" b="1" dirty="0" smtClean="0"/>
              <a:t>Increases the recovery process</a:t>
            </a:r>
          </a:p>
          <a:p>
            <a:r>
              <a:rPr lang="en-US" b="1" dirty="0" smtClean="0"/>
              <a:t>Decreases Tension and Stress</a:t>
            </a:r>
          </a:p>
          <a:p>
            <a:r>
              <a:rPr lang="en-US" b="1" dirty="0" smtClean="0"/>
              <a:t>Good Posture</a:t>
            </a:r>
          </a:p>
          <a:p>
            <a:r>
              <a:rPr lang="en-US" b="1" dirty="0" smtClean="0"/>
              <a:t>Increases the interest in physical activities</a:t>
            </a:r>
          </a:p>
          <a:p>
            <a:r>
              <a:rPr lang="en-US" b="1" dirty="0" smtClean="0"/>
              <a:t>Decreases the pain in low back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5518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 fontScale="92500"/>
          </a:bodyPr>
          <a:lstStyle/>
          <a:p>
            <a:r>
              <a:rPr lang="en-US" b="1" dirty="0"/>
              <a:t>Endurance is the ability to exercise continuously for extended periods without tiring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Endurance </a:t>
            </a:r>
            <a:r>
              <a:rPr lang="en-US" b="1" dirty="0"/>
              <a:t>training is the act of exercising to increase endurance. </a:t>
            </a:r>
            <a:endParaRPr lang="en-US" b="1" dirty="0" smtClean="0"/>
          </a:p>
          <a:p>
            <a:r>
              <a:rPr lang="en-US" b="1" dirty="0" smtClean="0"/>
              <a:t>The term endurance </a:t>
            </a:r>
            <a:r>
              <a:rPr lang="en-US" b="1" dirty="0"/>
              <a:t>training generally refers to training the aerobic system as opposed to </a:t>
            </a:r>
            <a:r>
              <a:rPr lang="en-US" b="1" dirty="0" smtClean="0"/>
              <a:t>anaerobic system.</a:t>
            </a:r>
          </a:p>
          <a:p>
            <a:r>
              <a:rPr lang="en-US" b="1" dirty="0"/>
              <a:t>Endurance training is important for many sports </a:t>
            </a:r>
            <a:r>
              <a:rPr lang="en-US" b="1" dirty="0" smtClean="0"/>
              <a:t>like </a:t>
            </a:r>
            <a:r>
              <a:rPr lang="en-US" b="1" dirty="0"/>
              <a:t>running, swimming and cycling for example</a:t>
            </a:r>
            <a:r>
              <a:rPr lang="en-US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080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Sports Conditioning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dirty="0"/>
              <a:t>process of becoming stronger and healthier by following a regular exercise program and </a:t>
            </a:r>
            <a:r>
              <a:rPr lang="en-US" b="1" dirty="0" smtClean="0"/>
              <a:t>diet is called Sports Conditioning.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9920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36127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There are 2 categories of Endurance Training.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General </a:t>
            </a:r>
            <a:r>
              <a:rPr lang="en-US" b="1" dirty="0" smtClean="0">
                <a:solidFill>
                  <a:srgbClr val="00B050"/>
                </a:solidFill>
              </a:rPr>
              <a:t>Endurance </a:t>
            </a:r>
            <a:r>
              <a:rPr lang="en-US" b="1" dirty="0" smtClean="0"/>
              <a:t>( General Endurance is the ability of whole body due to which the person remain their work for a long period of time. Cardiovascular and Muscular Endurance is the type of General Endurance )</a:t>
            </a:r>
            <a:endParaRPr lang="en-US" b="1" dirty="0"/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Specific </a:t>
            </a:r>
            <a:r>
              <a:rPr lang="en-US" b="1" dirty="0" smtClean="0">
                <a:solidFill>
                  <a:srgbClr val="00B050"/>
                </a:solidFill>
              </a:rPr>
              <a:t>Endurance </a:t>
            </a:r>
            <a:r>
              <a:rPr lang="en-US" b="1" dirty="0" smtClean="0"/>
              <a:t>( Specific Endurance is the ability of some Specific body parts </a:t>
            </a:r>
            <a:r>
              <a:rPr lang="en-US" b="1" dirty="0"/>
              <a:t>due to which the person remain their work for a long period of </a:t>
            </a:r>
            <a:r>
              <a:rPr lang="en-US" b="1" dirty="0" smtClean="0"/>
              <a:t>time</a:t>
            </a:r>
            <a:r>
              <a:rPr lang="en-US" b="1" dirty="0"/>
              <a:t> </a:t>
            </a:r>
            <a:r>
              <a:rPr lang="en-US" b="1" dirty="0" smtClean="0"/>
              <a:t>)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363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 of Endurance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/>
          <a:lstStyle/>
          <a:p>
            <a:pPr algn="ctr"/>
            <a:r>
              <a:rPr lang="en-US" b="1" i="1" dirty="0" smtClean="0">
                <a:solidFill>
                  <a:srgbClr val="002060"/>
                </a:solidFill>
              </a:rPr>
              <a:t>There are 4 types of Endurance Training.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A</a:t>
            </a:r>
            <a:r>
              <a:rPr lang="en-US" b="1" dirty="0" smtClean="0">
                <a:solidFill>
                  <a:srgbClr val="00B050"/>
                </a:solidFill>
              </a:rPr>
              <a:t>erobic </a:t>
            </a:r>
            <a:r>
              <a:rPr lang="en-US" b="1" dirty="0">
                <a:solidFill>
                  <a:srgbClr val="00B050"/>
                </a:solidFill>
              </a:rPr>
              <a:t>E</a:t>
            </a:r>
            <a:r>
              <a:rPr lang="en-US" b="1" dirty="0" smtClean="0">
                <a:solidFill>
                  <a:srgbClr val="00B050"/>
                </a:solidFill>
              </a:rPr>
              <a:t>ndurance,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A</a:t>
            </a:r>
            <a:r>
              <a:rPr lang="en-US" b="1" dirty="0" smtClean="0">
                <a:solidFill>
                  <a:srgbClr val="00B050"/>
                </a:solidFill>
              </a:rPr>
              <a:t>naerobic </a:t>
            </a:r>
            <a:r>
              <a:rPr lang="en-US" b="1" dirty="0">
                <a:solidFill>
                  <a:srgbClr val="00B050"/>
                </a:solidFill>
              </a:rPr>
              <a:t>E</a:t>
            </a:r>
            <a:r>
              <a:rPr lang="en-US" b="1" dirty="0" smtClean="0">
                <a:solidFill>
                  <a:srgbClr val="00B050"/>
                </a:solidFill>
              </a:rPr>
              <a:t>ndurance</a:t>
            </a:r>
            <a:r>
              <a:rPr lang="en-US" b="1" dirty="0">
                <a:solidFill>
                  <a:srgbClr val="00B050"/>
                </a:solidFill>
              </a:rPr>
              <a:t>, 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peed </a:t>
            </a:r>
            <a:r>
              <a:rPr lang="en-US" b="1" dirty="0">
                <a:solidFill>
                  <a:srgbClr val="00B050"/>
                </a:solidFill>
              </a:rPr>
              <a:t>E</a:t>
            </a:r>
            <a:r>
              <a:rPr lang="en-US" b="1" dirty="0" smtClean="0">
                <a:solidFill>
                  <a:srgbClr val="00B050"/>
                </a:solidFill>
              </a:rPr>
              <a:t>ndurance  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trength </a:t>
            </a:r>
            <a:r>
              <a:rPr lang="en-US" b="1" dirty="0">
                <a:solidFill>
                  <a:srgbClr val="00B050"/>
                </a:solidFill>
              </a:rPr>
              <a:t>E</a:t>
            </a:r>
            <a:r>
              <a:rPr lang="en-US" b="1" dirty="0" smtClean="0">
                <a:solidFill>
                  <a:srgbClr val="00B050"/>
                </a:solidFill>
              </a:rPr>
              <a:t>ndurance</a:t>
            </a:r>
            <a:r>
              <a:rPr lang="en-US" b="1" dirty="0">
                <a:solidFill>
                  <a:srgbClr val="00B050"/>
                </a:solidFill>
              </a:rPr>
              <a:t>. 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A </a:t>
            </a:r>
            <a:r>
              <a:rPr lang="en-US" b="1" dirty="0"/>
              <a:t>sound basis of aerobic endurance is fundamental for all </a:t>
            </a:r>
            <a:r>
              <a:rPr lang="en-US" b="1" dirty="0" smtClean="0"/>
              <a:t>events.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897314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715962"/>
          </a:xfrm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  <a:ln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1 - Aerobic </a:t>
            </a:r>
            <a:r>
              <a:rPr lang="en-US" b="1" i="1" dirty="0">
                <a:solidFill>
                  <a:srgbClr val="002060"/>
                </a:solidFill>
              </a:rPr>
              <a:t>Endurance</a:t>
            </a:r>
          </a:p>
          <a:p>
            <a:r>
              <a:rPr lang="en-US" b="1" dirty="0"/>
              <a:t>During aerobic (with oxygen) work, the body is working at a level that the demands for oxygen and fuel can be meet by the body's intake. </a:t>
            </a:r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only waste products formed are carbon dioxide and water which are removed by sweating and breathing.</a:t>
            </a:r>
          </a:p>
          <a:p>
            <a:pPr algn="ctr"/>
            <a:r>
              <a:rPr lang="en-US" b="1" dirty="0"/>
              <a:t>Aerobic endurance can be sub-divided as follows:</a:t>
            </a:r>
          </a:p>
          <a:p>
            <a:r>
              <a:rPr lang="en-US" b="1" dirty="0">
                <a:solidFill>
                  <a:srgbClr val="00B050"/>
                </a:solidFill>
              </a:rPr>
              <a:t>Short aerobic </a:t>
            </a:r>
            <a:r>
              <a:rPr lang="en-US" b="1" dirty="0"/>
              <a:t>- 2 minutes to 8 minutes (lactic/aerobic)</a:t>
            </a:r>
          </a:p>
          <a:p>
            <a:r>
              <a:rPr lang="en-US" b="1" dirty="0">
                <a:solidFill>
                  <a:srgbClr val="00B050"/>
                </a:solidFill>
              </a:rPr>
              <a:t>Medium aerobic </a:t>
            </a:r>
            <a:r>
              <a:rPr lang="en-US" b="1" dirty="0"/>
              <a:t>- 8 minutes to 30 minutes (mainly aerobic)</a:t>
            </a:r>
          </a:p>
          <a:p>
            <a:r>
              <a:rPr lang="en-US" b="1" dirty="0">
                <a:solidFill>
                  <a:srgbClr val="00B050"/>
                </a:solidFill>
              </a:rPr>
              <a:t>Long aerobic </a:t>
            </a:r>
            <a:r>
              <a:rPr lang="en-US" b="1" dirty="0"/>
              <a:t>- 30 minutes + (aerobic)</a:t>
            </a:r>
          </a:p>
          <a:p>
            <a:r>
              <a:rPr lang="en-US" b="1" dirty="0"/>
              <a:t>Aerobic endurance is developed using continuous and interval running.</a:t>
            </a:r>
          </a:p>
          <a:p>
            <a:r>
              <a:rPr lang="en-US" b="1" dirty="0"/>
              <a:t>Continuous duration runs to improve maximum oxygen uptake </a:t>
            </a:r>
            <a:r>
              <a:rPr lang="en-US" b="1" dirty="0" smtClean="0"/>
              <a:t>Interval </a:t>
            </a:r>
            <a:r>
              <a:rPr lang="en-US" b="1" dirty="0"/>
              <a:t>training to improve the heart as a muscular </a:t>
            </a:r>
            <a:r>
              <a:rPr lang="en-US" b="1" dirty="0" smtClean="0"/>
              <a:t>pump.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5360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  <a:ln>
            <a:solidFill>
              <a:srgbClr val="00B050"/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2 - Anaerobic </a:t>
            </a:r>
            <a:r>
              <a:rPr lang="en-US" b="1" i="1" dirty="0">
                <a:solidFill>
                  <a:srgbClr val="002060"/>
                </a:solidFill>
              </a:rPr>
              <a:t>E</a:t>
            </a:r>
            <a:r>
              <a:rPr lang="en-US" b="1" i="1" dirty="0" smtClean="0">
                <a:solidFill>
                  <a:srgbClr val="002060"/>
                </a:solidFill>
              </a:rPr>
              <a:t>ndurance</a:t>
            </a:r>
            <a:endParaRPr lang="en-US" b="1" i="1" dirty="0">
              <a:solidFill>
                <a:srgbClr val="002060"/>
              </a:solidFill>
            </a:endParaRPr>
          </a:p>
          <a:p>
            <a:r>
              <a:rPr lang="en-US" b="1" dirty="0"/>
              <a:t>During anaerobic (without oxygen) work, involving maximum effort, the body is working so hard that the demands for oxygen and fuel exceed the rate of supply and the muscles </a:t>
            </a:r>
            <a:r>
              <a:rPr lang="en-US" b="1" dirty="0" smtClean="0"/>
              <a:t>have to depend </a:t>
            </a:r>
            <a:r>
              <a:rPr lang="en-US" b="1" dirty="0"/>
              <a:t>on the stored reserves of fuel. </a:t>
            </a:r>
            <a:endParaRPr lang="en-US" b="1" dirty="0" smtClean="0"/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Anaerobic </a:t>
            </a:r>
            <a:r>
              <a:rPr lang="en-US" b="1" dirty="0">
                <a:solidFill>
                  <a:srgbClr val="002060"/>
                </a:solidFill>
              </a:rPr>
              <a:t>endurance can be sub-divided as follows:</a:t>
            </a:r>
          </a:p>
          <a:p>
            <a:r>
              <a:rPr lang="en-US" b="1" dirty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hort Anaerobic </a:t>
            </a:r>
            <a:r>
              <a:rPr lang="en-US" b="1" dirty="0"/>
              <a:t>- less than 25 seconds </a:t>
            </a:r>
            <a:endParaRPr lang="en-US" b="1" dirty="0" smtClean="0"/>
          </a:p>
          <a:p>
            <a:r>
              <a:rPr lang="en-US" b="1" dirty="0" smtClean="0">
                <a:solidFill>
                  <a:srgbClr val="00B050"/>
                </a:solidFill>
              </a:rPr>
              <a:t>Medium Anaerobic </a:t>
            </a:r>
            <a:r>
              <a:rPr lang="en-US" b="1" dirty="0"/>
              <a:t>- 25 seconds to 60 </a:t>
            </a:r>
            <a:r>
              <a:rPr lang="en-US" b="1" dirty="0" smtClean="0"/>
              <a:t>seconds</a:t>
            </a:r>
            <a:endParaRPr lang="en-US" b="1" dirty="0"/>
          </a:p>
          <a:p>
            <a:r>
              <a:rPr lang="en-US" b="1" dirty="0">
                <a:solidFill>
                  <a:srgbClr val="00B050"/>
                </a:solidFill>
              </a:rPr>
              <a:t>Long </a:t>
            </a:r>
            <a:r>
              <a:rPr lang="en-US" b="1" dirty="0" smtClean="0">
                <a:solidFill>
                  <a:srgbClr val="00B050"/>
                </a:solidFill>
              </a:rPr>
              <a:t>Anaerobic </a:t>
            </a:r>
            <a:r>
              <a:rPr lang="en-US" b="1" dirty="0"/>
              <a:t>- 60 seconds to 120 </a:t>
            </a:r>
            <a:r>
              <a:rPr lang="en-US" b="1" dirty="0" smtClean="0"/>
              <a:t>seconds</a:t>
            </a:r>
            <a:endParaRPr lang="en-US" b="1" dirty="0"/>
          </a:p>
          <a:p>
            <a:r>
              <a:rPr lang="en-US" b="1" dirty="0"/>
              <a:t>Anaerobic endurance can be developed by using repetition methods of high intensity work with limited recovery.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69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3 - Speed endurance</a:t>
            </a:r>
            <a:endParaRPr lang="en-US" b="1" i="1" dirty="0">
              <a:solidFill>
                <a:srgbClr val="002060"/>
              </a:solidFill>
            </a:endParaRPr>
          </a:p>
          <a:p>
            <a:r>
              <a:rPr lang="en-US" b="1" dirty="0"/>
              <a:t>Speed endurance is used to develop </a:t>
            </a:r>
            <a:r>
              <a:rPr lang="en-US" b="1" dirty="0" smtClean="0"/>
              <a:t>the       </a:t>
            </a:r>
            <a:r>
              <a:rPr lang="en-US" b="1" dirty="0"/>
              <a:t>co-ordination of muscle contraction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Repetition methods are used with a high number of sets, low number of repetitions per set and intensity greater than </a:t>
            </a:r>
            <a:r>
              <a:rPr lang="en-US" b="1" dirty="0" smtClean="0"/>
              <a:t>85%. </a:t>
            </a:r>
          </a:p>
          <a:p>
            <a:r>
              <a:rPr lang="en-US" b="1" dirty="0" smtClean="0"/>
              <a:t>Competition </a:t>
            </a:r>
            <a:r>
              <a:rPr lang="en-US" b="1" dirty="0"/>
              <a:t>and time trials can be used in the development of speed endurance.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70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  <a:ln>
            <a:solidFill>
              <a:srgbClr val="00B050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4 - Strength </a:t>
            </a:r>
            <a:r>
              <a:rPr lang="en-US" b="1" i="1" dirty="0">
                <a:solidFill>
                  <a:srgbClr val="002060"/>
                </a:solidFill>
              </a:rPr>
              <a:t>E</a:t>
            </a:r>
            <a:r>
              <a:rPr lang="en-US" b="1" i="1" dirty="0" smtClean="0">
                <a:solidFill>
                  <a:srgbClr val="002060"/>
                </a:solidFill>
              </a:rPr>
              <a:t>ndurance</a:t>
            </a:r>
            <a:endParaRPr lang="en-US" b="1" i="1" dirty="0">
              <a:solidFill>
                <a:srgbClr val="002060"/>
              </a:solidFill>
            </a:endParaRPr>
          </a:p>
          <a:p>
            <a:r>
              <a:rPr lang="en-US" sz="3400" b="1" dirty="0"/>
              <a:t>Strength endurance is used to develop the athlete's capacity to maintain the quality of their muscles' contractile force</a:t>
            </a:r>
            <a:r>
              <a:rPr lang="en-US" sz="3400" b="1" dirty="0" smtClean="0"/>
              <a:t>.</a:t>
            </a:r>
          </a:p>
          <a:p>
            <a:r>
              <a:rPr lang="en-US" sz="3400" b="1" dirty="0" smtClean="0"/>
              <a:t> </a:t>
            </a:r>
            <a:r>
              <a:rPr lang="en-US" sz="3400" b="1" dirty="0"/>
              <a:t>All athletes need to develop a basic level of strength endurance</a:t>
            </a:r>
            <a:r>
              <a:rPr lang="en-US" sz="3400" b="1" dirty="0" smtClean="0"/>
              <a:t>.</a:t>
            </a:r>
          </a:p>
          <a:p>
            <a:r>
              <a:rPr lang="en-US" sz="3400" b="1" dirty="0" smtClean="0"/>
              <a:t> </a:t>
            </a:r>
            <a:r>
              <a:rPr lang="en-US" sz="3400" b="1" dirty="0"/>
              <a:t>Examples of activities to develop strength endurance are - circuit </a:t>
            </a:r>
            <a:r>
              <a:rPr lang="en-US" sz="3400" b="1" dirty="0" smtClean="0"/>
              <a:t>training, weight </a:t>
            </a:r>
            <a:r>
              <a:rPr lang="en-US" sz="3400" b="1" dirty="0"/>
              <a:t>training, hill running,  Fartlek etc.</a:t>
            </a:r>
          </a:p>
          <a:p>
            <a:pPr algn="ctr"/>
            <a:r>
              <a:rPr lang="en-US" sz="3400" b="1" i="1" dirty="0" smtClean="0">
                <a:solidFill>
                  <a:srgbClr val="002060"/>
                </a:solidFill>
              </a:rPr>
              <a:t>Effects </a:t>
            </a:r>
            <a:r>
              <a:rPr lang="en-US" sz="3400" b="1" i="1" dirty="0">
                <a:solidFill>
                  <a:srgbClr val="002060"/>
                </a:solidFill>
              </a:rPr>
              <a:t>on the </a:t>
            </a:r>
            <a:r>
              <a:rPr lang="en-US" sz="3400" b="1" i="1" dirty="0" smtClean="0">
                <a:solidFill>
                  <a:srgbClr val="002060"/>
                </a:solidFill>
              </a:rPr>
              <a:t>Heart</a:t>
            </a:r>
            <a:endParaRPr lang="en-US" sz="3400" b="1" i="1" dirty="0">
              <a:solidFill>
                <a:srgbClr val="002060"/>
              </a:solidFill>
            </a:endParaRPr>
          </a:p>
          <a:p>
            <a:r>
              <a:rPr lang="en-US" sz="3400" b="1" dirty="0"/>
              <a:t>As an endurance athlete, you will develop an athlete's heart which is very different to the non athlete's heart. You will have:</a:t>
            </a:r>
          </a:p>
          <a:p>
            <a:r>
              <a:rPr lang="en-US" sz="3400" b="1" dirty="0" smtClean="0"/>
              <a:t>Brady cardia </a:t>
            </a:r>
            <a:r>
              <a:rPr lang="en-US" sz="3400" b="1" dirty="0"/>
              <a:t>- Low resting pulse rate of under 50 bpm</a:t>
            </a:r>
          </a:p>
          <a:p>
            <a:r>
              <a:rPr lang="en-US" sz="3400" b="1" dirty="0"/>
              <a:t>ECG shows ventricular hypertrophy (thickening of the heart muscle wall)</a:t>
            </a:r>
          </a:p>
          <a:p>
            <a:r>
              <a:rPr lang="en-US" sz="3400" b="1" dirty="0"/>
              <a:t>X-ray reveals an enlarged heart</a:t>
            </a:r>
          </a:p>
          <a:p>
            <a:r>
              <a:rPr lang="en-US" sz="3400" b="1" dirty="0"/>
              <a:t>Blood tests shows raised muscle enzymes</a:t>
            </a:r>
          </a:p>
          <a:p>
            <a:endParaRPr lang="en-US" sz="3400" b="1" dirty="0"/>
          </a:p>
        </p:txBody>
      </p:sp>
    </p:spTree>
    <p:extLst>
      <p:ext uri="{BB962C8B-B14F-4D97-AF65-F5344CB8AC3E}">
        <p14:creationId xmlns:p14="http://schemas.microsoft.com/office/powerpoint/2010/main" val="2695076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Endurance Training Program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Endurance Training Program consists following activities.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LSD ( Long Slow Distance )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Pace/Tempo Training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Interval </a:t>
            </a:r>
            <a:r>
              <a:rPr lang="en-US" b="1" dirty="0">
                <a:solidFill>
                  <a:srgbClr val="00B050"/>
                </a:solidFill>
              </a:rPr>
              <a:t>Training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Circuit Training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Fartlek </a:t>
            </a:r>
            <a:r>
              <a:rPr lang="en-US" b="1" dirty="0">
                <a:solidFill>
                  <a:srgbClr val="00B050"/>
                </a:solidFill>
              </a:rPr>
              <a:t>Training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360438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1 - LSD </a:t>
            </a:r>
            <a:r>
              <a:rPr lang="en-US" b="1" dirty="0">
                <a:solidFill>
                  <a:srgbClr val="002060"/>
                </a:solidFill>
              </a:rPr>
              <a:t>( Long Slow Distance )</a:t>
            </a:r>
          </a:p>
          <a:p>
            <a:r>
              <a:rPr lang="en-US" b="1" dirty="0" smtClean="0"/>
              <a:t>In LSD  Training include long distance and long duration races with slow speed.</a:t>
            </a:r>
          </a:p>
          <a:p>
            <a:r>
              <a:rPr lang="en-US" b="1" dirty="0" smtClean="0"/>
              <a:t>Cross Country and Marathon Race is the example of </a:t>
            </a:r>
            <a:r>
              <a:rPr lang="en-US" b="1" dirty="0"/>
              <a:t>Long Slow Distance </a:t>
            </a:r>
            <a:r>
              <a:rPr lang="en-US" b="1" dirty="0" smtClean="0"/>
              <a:t>Training.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2 - Pace/Tempo </a:t>
            </a:r>
            <a:r>
              <a:rPr lang="en-US" b="1" dirty="0">
                <a:solidFill>
                  <a:srgbClr val="002060"/>
                </a:solidFill>
              </a:rPr>
              <a:t>Training</a:t>
            </a:r>
          </a:p>
          <a:p>
            <a:r>
              <a:rPr lang="en-US" b="1" dirty="0" smtClean="0"/>
              <a:t>In Pace/Tempo Training include that activities which are continuous and hard intensity but their speed less than competitions.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45243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3 - </a:t>
            </a:r>
            <a:r>
              <a:rPr lang="en-US" b="1" dirty="0">
                <a:solidFill>
                  <a:srgbClr val="002060"/>
                </a:solidFill>
              </a:rPr>
              <a:t>Interval Training</a:t>
            </a:r>
          </a:p>
          <a:p>
            <a:r>
              <a:rPr lang="en-US" b="1" dirty="0" smtClean="0"/>
              <a:t> In Interval Training include that activities which are short duration, Hard Intensity, and repetitive.  </a:t>
            </a:r>
            <a:r>
              <a:rPr lang="en-US" b="1" dirty="0"/>
              <a:t>e</a:t>
            </a:r>
            <a:r>
              <a:rPr lang="en-US" b="1" dirty="0" smtClean="0"/>
              <a:t>.g. Pull Up, Push Up etc.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4 - Circuit </a:t>
            </a:r>
            <a:r>
              <a:rPr lang="en-US" b="1" dirty="0">
                <a:solidFill>
                  <a:srgbClr val="002060"/>
                </a:solidFill>
              </a:rPr>
              <a:t>Training</a:t>
            </a:r>
          </a:p>
          <a:p>
            <a:r>
              <a:rPr lang="en-US" b="1" dirty="0"/>
              <a:t>Circuit training is a form </a:t>
            </a:r>
            <a:r>
              <a:rPr lang="en-US" b="1" dirty="0" smtClean="0"/>
              <a:t>of </a:t>
            </a:r>
            <a:r>
              <a:rPr lang="en-US" b="1" dirty="0"/>
              <a:t>resistance training</a:t>
            </a:r>
            <a:r>
              <a:rPr lang="en-US" b="1" dirty="0" smtClean="0"/>
              <a:t>   using </a:t>
            </a:r>
            <a:r>
              <a:rPr lang="en-US" b="1" dirty="0"/>
              <a:t>high-intensity </a:t>
            </a:r>
            <a:r>
              <a:rPr lang="en-US" b="1" dirty="0" smtClean="0"/>
              <a:t>exercise. </a:t>
            </a:r>
          </a:p>
          <a:p>
            <a:r>
              <a:rPr lang="en-US" b="1" dirty="0" smtClean="0"/>
              <a:t>It </a:t>
            </a:r>
            <a:r>
              <a:rPr lang="en-US" b="1" dirty="0"/>
              <a:t>targets strength building and muscular endurance. </a:t>
            </a:r>
            <a:endParaRPr lang="en-US" b="1" dirty="0" smtClean="0"/>
          </a:p>
          <a:p>
            <a:r>
              <a:rPr lang="en-US" b="1" dirty="0" smtClean="0"/>
              <a:t>Circuit Training </a:t>
            </a:r>
            <a:r>
              <a:rPr lang="en-US" b="1" dirty="0"/>
              <a:t>is </a:t>
            </a:r>
            <a:r>
              <a:rPr lang="en-US" b="1" dirty="0" smtClean="0"/>
              <a:t>the </a:t>
            </a:r>
            <a:r>
              <a:rPr lang="en-US" b="1" dirty="0"/>
              <a:t>completion of all prescribed exercises in the program.</a:t>
            </a:r>
          </a:p>
        </p:txBody>
      </p:sp>
    </p:spTree>
    <p:extLst>
      <p:ext uri="{BB962C8B-B14F-4D97-AF65-F5344CB8AC3E}">
        <p14:creationId xmlns:p14="http://schemas.microsoft.com/office/powerpoint/2010/main" val="36226967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Endurance Training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5 - Fartlek </a:t>
            </a:r>
            <a:r>
              <a:rPr lang="en-US" b="1" dirty="0">
                <a:solidFill>
                  <a:srgbClr val="002060"/>
                </a:solidFill>
              </a:rPr>
              <a:t>Training</a:t>
            </a:r>
          </a:p>
          <a:p>
            <a:r>
              <a:rPr lang="en-US" b="1" dirty="0" smtClean="0"/>
              <a:t>Fartlek is a Swedish word which meaning </a:t>
            </a:r>
            <a:r>
              <a:rPr lang="en-US" b="1" dirty="0"/>
              <a:t>'speed </a:t>
            </a:r>
            <a:r>
              <a:rPr lang="en-US" b="1" dirty="0" smtClean="0"/>
              <a:t>play‘.</a:t>
            </a:r>
          </a:p>
          <a:p>
            <a:r>
              <a:rPr lang="en-US" b="1" dirty="0" smtClean="0"/>
              <a:t>Fartlek</a:t>
            </a:r>
            <a:r>
              <a:rPr lang="en-US" b="1" dirty="0"/>
              <a:t> training   is a form of interval or speed training that can be effective in improving your speed and endurance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It </a:t>
            </a:r>
            <a:r>
              <a:rPr lang="en-US" b="1" dirty="0"/>
              <a:t>improves aerobic and anaerobic </a:t>
            </a:r>
            <a:r>
              <a:rPr lang="en-US" b="1" dirty="0" smtClean="0"/>
              <a:t>fitness.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4907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Strength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US" b="1" dirty="0" smtClean="0"/>
              <a:t>The use of maximum power against a resistance is called Strength.</a:t>
            </a:r>
          </a:p>
          <a:p>
            <a:r>
              <a:rPr lang="en-US" b="1" dirty="0" smtClean="0"/>
              <a:t>The process of learning is called Training.</a:t>
            </a:r>
          </a:p>
          <a:p>
            <a:r>
              <a:rPr lang="en-US" b="1" dirty="0" smtClean="0"/>
              <a:t>Strength Training is a process which helps to increase Power.</a:t>
            </a:r>
          </a:p>
          <a:p>
            <a:r>
              <a:rPr lang="en-US" b="1" dirty="0" smtClean="0"/>
              <a:t>Single Muscle or group of Muscles are used in Strength Training.</a:t>
            </a:r>
          </a:p>
          <a:p>
            <a:r>
              <a:rPr lang="en-US" b="1" dirty="0" smtClean="0"/>
              <a:t>Weight Training is a example of strength Training.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58493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Benefits of Endurance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Improve Cardiovascular Health</a:t>
            </a:r>
          </a:p>
          <a:p>
            <a:r>
              <a:rPr lang="en-US" b="1" dirty="0" smtClean="0"/>
              <a:t>Stress Relief</a:t>
            </a:r>
          </a:p>
          <a:p>
            <a:r>
              <a:rPr lang="en-US" b="1" dirty="0" smtClean="0"/>
              <a:t>Improvement in Self Confidence</a:t>
            </a:r>
          </a:p>
          <a:p>
            <a:r>
              <a:rPr lang="en-US" b="1" dirty="0"/>
              <a:t>Improvement </a:t>
            </a:r>
            <a:r>
              <a:rPr lang="en-US" b="1" dirty="0" smtClean="0"/>
              <a:t>in joint Flexibility</a:t>
            </a:r>
          </a:p>
          <a:p>
            <a:r>
              <a:rPr lang="en-US" b="1" dirty="0" smtClean="0"/>
              <a:t>Mentally </a:t>
            </a:r>
            <a:r>
              <a:rPr lang="en-US" b="1" dirty="0"/>
              <a:t>and Physically Improvement </a:t>
            </a:r>
          </a:p>
          <a:p>
            <a:r>
              <a:rPr lang="en-US" b="1" dirty="0"/>
              <a:t>Improvement </a:t>
            </a:r>
            <a:r>
              <a:rPr lang="en-US" b="1" dirty="0" smtClean="0"/>
              <a:t>in Respiratory System</a:t>
            </a:r>
          </a:p>
          <a:p>
            <a:r>
              <a:rPr lang="en-US" b="1" dirty="0" smtClean="0"/>
              <a:t>Decrease the effects of Fatigue</a:t>
            </a:r>
          </a:p>
          <a:p>
            <a:r>
              <a:rPr lang="en-US" b="1" dirty="0" smtClean="0"/>
              <a:t>Increases the Metabolic Processes</a:t>
            </a:r>
          </a:p>
          <a:p>
            <a:r>
              <a:rPr lang="en-US" b="1" dirty="0" smtClean="0"/>
              <a:t>Development of over all progress</a:t>
            </a:r>
          </a:p>
          <a:p>
            <a:r>
              <a:rPr lang="en-US" b="1" dirty="0"/>
              <a:t>Development </a:t>
            </a:r>
            <a:r>
              <a:rPr lang="en-US" b="1" dirty="0" smtClean="0"/>
              <a:t>of </a:t>
            </a:r>
            <a:r>
              <a:rPr lang="en-US" b="1" dirty="0"/>
              <a:t>P</a:t>
            </a:r>
            <a:r>
              <a:rPr lang="en-US" b="1" dirty="0" smtClean="0"/>
              <a:t>rotective Mechanism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81890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Physical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Fitness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US" b="1" dirty="0"/>
              <a:t>Physical fitness is </a:t>
            </a:r>
            <a:r>
              <a:rPr lang="en-US" b="1" dirty="0" smtClean="0"/>
              <a:t>the </a:t>
            </a:r>
            <a:r>
              <a:rPr lang="en-US" b="1" dirty="0"/>
              <a:t>ability to carry </a:t>
            </a:r>
            <a:r>
              <a:rPr lang="en-US" b="1" dirty="0" smtClean="0"/>
              <a:t>out everyday </a:t>
            </a:r>
            <a:r>
              <a:rPr lang="en-US" b="1" dirty="0"/>
              <a:t>tasks without </a:t>
            </a:r>
            <a:r>
              <a:rPr lang="en-US" b="1" dirty="0" smtClean="0"/>
              <a:t>excessive fatigue.</a:t>
            </a:r>
          </a:p>
          <a:p>
            <a:pPr algn="ctr"/>
            <a:r>
              <a:rPr lang="en-US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The </a:t>
            </a:r>
            <a:r>
              <a:rPr lang="en-US" b="1" dirty="0">
                <a:solidFill>
                  <a:srgbClr val="002060"/>
                </a:solidFill>
              </a:rPr>
              <a:t>components of physical fitness </a:t>
            </a:r>
            <a:r>
              <a:rPr lang="en-US" b="1" dirty="0" smtClean="0">
                <a:solidFill>
                  <a:srgbClr val="002060"/>
                </a:solidFill>
              </a:rPr>
              <a:t>are:</a:t>
            </a:r>
            <a:endParaRPr lang="en-US" b="1" dirty="0">
              <a:solidFill>
                <a:srgbClr val="002060"/>
              </a:solidFill>
            </a:endParaRP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Body Composition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Endurance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Flexibility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Strength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Speed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694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Physical Fitness 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1 - Body </a:t>
            </a:r>
            <a:r>
              <a:rPr lang="en-US" b="1" i="1" dirty="0">
                <a:solidFill>
                  <a:srgbClr val="002060"/>
                </a:solidFill>
              </a:rPr>
              <a:t>Composition</a:t>
            </a:r>
          </a:p>
          <a:p>
            <a:r>
              <a:rPr lang="en-US" b="1" dirty="0"/>
              <a:t>Body composition refers to the athlete's body fat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In most sports, the athlete will try to keep his/her levels of body fat to a minimum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In general the higher  percentage of body fat the poorer the performance</a:t>
            </a:r>
            <a:r>
              <a:rPr lang="en-US" b="1" dirty="0" smtClean="0"/>
              <a:t>.</a:t>
            </a: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2 - Endurance</a:t>
            </a:r>
          </a:p>
          <a:p>
            <a:r>
              <a:rPr lang="en-US" b="1" dirty="0" smtClean="0"/>
              <a:t>Endurance</a:t>
            </a:r>
            <a:r>
              <a:rPr lang="en-US" b="1" dirty="0"/>
              <a:t> </a:t>
            </a:r>
            <a:r>
              <a:rPr lang="en-US" b="1" dirty="0" smtClean="0"/>
              <a:t>is </a:t>
            </a:r>
            <a:r>
              <a:rPr lang="en-US" b="1" dirty="0"/>
              <a:t>the ability to exercise continuously for extended periods without tiring</a:t>
            </a:r>
            <a:r>
              <a:rPr lang="en-US" b="1" dirty="0" smtClean="0"/>
              <a:t>.</a:t>
            </a:r>
          </a:p>
          <a:p>
            <a:r>
              <a:rPr lang="en-US" b="1" dirty="0"/>
              <a:t>The types of endurance are aerobic endurance, anaerobic endurance, speed endurance and strength endurance. </a:t>
            </a:r>
            <a:endParaRPr lang="en-US" b="1" dirty="0" smtClean="0"/>
          </a:p>
          <a:p>
            <a:r>
              <a:rPr lang="en-US" b="1" dirty="0" smtClean="0"/>
              <a:t>A </a:t>
            </a:r>
            <a:r>
              <a:rPr lang="en-US" b="1" dirty="0"/>
              <a:t>sound basis of aerobic endurance is fundamental for all events.</a:t>
            </a:r>
            <a:endParaRPr lang="en-US" b="1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872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Physical Fitness 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  <a:ln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3 - Flexibility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sz="3400" b="1" dirty="0"/>
              <a:t>Flexibility is the ability of the muscles, ligaments, and tendons to allow the large movements of the joints.</a:t>
            </a:r>
          </a:p>
          <a:p>
            <a:r>
              <a:rPr lang="en-US" sz="3400" b="1" dirty="0"/>
              <a:t>It is often called Mobility or suppleness.</a:t>
            </a:r>
          </a:p>
          <a:p>
            <a:r>
              <a:rPr lang="en-US" sz="3400" b="1" dirty="0"/>
              <a:t>Flexibility can be increased by stretching the muscles.</a:t>
            </a:r>
          </a:p>
          <a:p>
            <a:pPr algn="ctr"/>
            <a:r>
              <a:rPr lang="en-US" sz="3400" b="1" dirty="0">
                <a:solidFill>
                  <a:srgbClr val="00B050"/>
                </a:solidFill>
              </a:rPr>
              <a:t>In any movement there are two groups of muscles at work:</a:t>
            </a:r>
          </a:p>
          <a:p>
            <a:pPr marL="571500" indent="-571500">
              <a:buFont typeface="+mj-lt"/>
              <a:buAutoNum type="romanLcPeriod"/>
            </a:pPr>
            <a:r>
              <a:rPr lang="en-US" sz="3400" b="1" dirty="0">
                <a:solidFill>
                  <a:srgbClr val="00B050"/>
                </a:solidFill>
              </a:rPr>
              <a:t>Agonistic muscles: </a:t>
            </a:r>
            <a:r>
              <a:rPr lang="en-US" sz="3400" b="1" dirty="0"/>
              <a:t> which cause the movement to take place and</a:t>
            </a:r>
          </a:p>
          <a:p>
            <a:pPr marL="571500" indent="-571500">
              <a:buFont typeface="+mj-lt"/>
              <a:buAutoNum type="romanLcPeriod"/>
            </a:pPr>
            <a:r>
              <a:rPr lang="en-US" sz="3400" b="1" dirty="0">
                <a:solidFill>
                  <a:srgbClr val="00B050"/>
                </a:solidFill>
              </a:rPr>
              <a:t>Antagonistic Muscles : </a:t>
            </a:r>
            <a:r>
              <a:rPr lang="en-US" sz="3400" b="1" dirty="0"/>
              <a:t>opposing the movement and determining the amount of flexibility are the antagonistic muscles</a:t>
            </a:r>
          </a:p>
          <a:p>
            <a:pPr algn="ctr"/>
            <a:r>
              <a:rPr lang="en-US" sz="3400" b="1" dirty="0">
                <a:solidFill>
                  <a:srgbClr val="002060"/>
                </a:solidFill>
              </a:rPr>
              <a:t>There are two types of Flexibility.</a:t>
            </a:r>
          </a:p>
          <a:p>
            <a:pPr marL="571500" indent="-571500">
              <a:buFont typeface="+mj-lt"/>
              <a:buAutoNum type="romanLcPeriod"/>
            </a:pPr>
            <a:r>
              <a:rPr lang="en-US" sz="3400" b="1" dirty="0"/>
              <a:t>Dynamic ( Active)</a:t>
            </a:r>
          </a:p>
          <a:p>
            <a:pPr marL="571500" indent="-571500">
              <a:buFont typeface="+mj-lt"/>
              <a:buAutoNum type="romanLcPeriod"/>
            </a:pPr>
            <a:r>
              <a:rPr lang="en-US" sz="3400" b="1" dirty="0"/>
              <a:t>Static  ( Passive 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88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Physical Fitness 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4 - Strength</a:t>
            </a:r>
            <a:endParaRPr lang="en-US" b="1" i="1" dirty="0">
              <a:solidFill>
                <a:srgbClr val="002060"/>
              </a:solidFill>
            </a:endParaRPr>
          </a:p>
          <a:p>
            <a:r>
              <a:rPr lang="en-US" b="1" i="1" dirty="0" smtClean="0"/>
              <a:t>The  </a:t>
            </a:r>
            <a:r>
              <a:rPr lang="en-US" b="1" i="1" dirty="0"/>
              <a:t>ability to exert a force against a </a:t>
            </a:r>
            <a:r>
              <a:rPr lang="en-US" b="1" i="1" dirty="0" smtClean="0"/>
              <a:t>res</a:t>
            </a:r>
            <a:r>
              <a:rPr lang="en-US" b="1" i="1" dirty="0"/>
              <a:t>istance</a:t>
            </a:r>
            <a:r>
              <a:rPr lang="en-US" b="1" dirty="0"/>
              <a:t> is called Strength</a:t>
            </a:r>
            <a:r>
              <a:rPr lang="en-US" b="1" dirty="0" smtClean="0"/>
              <a:t>.</a:t>
            </a:r>
            <a:endParaRPr lang="en-US" b="1" i="1" dirty="0" smtClean="0"/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The classifications of strength are: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Maximum strength </a:t>
            </a:r>
            <a:r>
              <a:rPr lang="en-US" b="1" dirty="0"/>
              <a:t>-</a:t>
            </a:r>
            <a:r>
              <a:rPr lang="en-US" b="1" i="1" dirty="0"/>
              <a:t> the greatest force that is possible in a single maximum contraction</a:t>
            </a:r>
            <a:endParaRPr lang="en-US" b="1" dirty="0"/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Elastic strength </a:t>
            </a:r>
            <a:r>
              <a:rPr lang="en-US" b="1" dirty="0"/>
              <a:t>- </a:t>
            </a:r>
            <a:r>
              <a:rPr lang="en-US" b="1" i="1" dirty="0"/>
              <a:t>the ability to overcome a resistance with a fast contraction</a:t>
            </a:r>
            <a:endParaRPr lang="en-US" b="1" dirty="0"/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Strength endurance </a:t>
            </a:r>
            <a:r>
              <a:rPr lang="en-US" b="1" dirty="0"/>
              <a:t>- </a:t>
            </a:r>
            <a:r>
              <a:rPr lang="en-US" b="1" i="1" dirty="0"/>
              <a:t>the ability to express force many times </a:t>
            </a:r>
            <a:r>
              <a:rPr lang="en-US" b="1" i="1" dirty="0" smtClean="0"/>
              <a:t>over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2965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Physical Fitness 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ln>
            <a:solidFill>
              <a:srgbClr val="00B050"/>
            </a:solidFill>
          </a:ln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5 - Speed</a:t>
            </a:r>
          </a:p>
          <a:p>
            <a:r>
              <a:rPr lang="en-US" b="1" dirty="0" smtClean="0"/>
              <a:t>The </a:t>
            </a:r>
            <a:r>
              <a:rPr lang="en-US" b="1" dirty="0"/>
              <a:t>distance cover in a given time is called Speed.</a:t>
            </a:r>
          </a:p>
          <a:p>
            <a:r>
              <a:rPr lang="en-US" b="1" dirty="0"/>
              <a:t>Speed is a scalar quantity that refers to "how fast an object is moving."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Formula of Speed:</a:t>
            </a:r>
          </a:p>
          <a:p>
            <a:pPr marL="0" indent="0" algn="ctr">
              <a:buNone/>
            </a:pPr>
            <a:r>
              <a:rPr lang="en-US" b="1" dirty="0"/>
              <a:t>            </a:t>
            </a:r>
            <a:r>
              <a:rPr lang="en-US" b="1" dirty="0">
                <a:solidFill>
                  <a:srgbClr val="00B050"/>
                </a:solidFill>
              </a:rPr>
              <a:t>Speed =  Distance/Time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Some factors involves to increase Speed.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Flexibility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Correct warm Up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Stride Length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Frequency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048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Motor Fitness 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r>
              <a:rPr lang="en-US" b="1" dirty="0"/>
              <a:t>Motor Fitness refers to the ability of an athlete to perform successfully at their </a:t>
            </a:r>
            <a:r>
              <a:rPr lang="en-US" b="1" dirty="0" smtClean="0"/>
              <a:t>sports. 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 </a:t>
            </a:r>
            <a:r>
              <a:rPr lang="en-US" b="1" dirty="0">
                <a:solidFill>
                  <a:srgbClr val="002060"/>
                </a:solidFill>
              </a:rPr>
              <a:t>components of motor fitness are 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  <a:endParaRPr lang="en-US" b="1" dirty="0">
              <a:solidFill>
                <a:srgbClr val="002060"/>
              </a:solidFill>
            </a:endParaRP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Agility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Balance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Co-ordination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Power (speed &amp; strength)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Reaction Time</a:t>
            </a:r>
          </a:p>
        </p:txBody>
      </p:sp>
    </p:spTree>
    <p:extLst>
      <p:ext uri="{BB962C8B-B14F-4D97-AF65-F5344CB8AC3E}">
        <p14:creationId xmlns:p14="http://schemas.microsoft.com/office/powerpoint/2010/main" val="12849706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Motor Fitness 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1 - Agility</a:t>
            </a:r>
          </a:p>
          <a:p>
            <a:r>
              <a:rPr lang="en-US" b="1" dirty="0"/>
              <a:t>Agility is the ability to change the body position without loosing the balance.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2 - Balance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/>
              <a:t>Balance is the ability to stabilize your body, whether standing still or maintaining motion. </a:t>
            </a:r>
            <a:endParaRPr lang="en-US" b="1" dirty="0" smtClean="0"/>
          </a:p>
          <a:p>
            <a:r>
              <a:rPr lang="en-US" b="1" dirty="0" smtClean="0"/>
              <a:t>Ice-skating</a:t>
            </a:r>
            <a:r>
              <a:rPr lang="en-US" b="1" dirty="0"/>
              <a:t>, </a:t>
            </a:r>
            <a:r>
              <a:rPr lang="en-US" b="1" dirty="0" smtClean="0"/>
              <a:t> </a:t>
            </a:r>
            <a:r>
              <a:rPr lang="en-US" b="1" dirty="0"/>
              <a:t>and bicycle riding are balance exercises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767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Motor Fitness 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3 - Co-ordination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/>
              <a:t>Coordination describes the synchronization of your senses and your body parts in a way that enhances motor skills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Volleying a table tennis ball is an example of hand-eye coordination</a:t>
            </a:r>
            <a:r>
              <a:rPr lang="en-US" b="1" dirty="0" smtClean="0"/>
              <a:t>.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4 - Power</a:t>
            </a:r>
          </a:p>
          <a:p>
            <a:r>
              <a:rPr lang="en-US" b="1" dirty="0"/>
              <a:t>Power is a combination of speed and muscular force</a:t>
            </a:r>
            <a:r>
              <a:rPr lang="en-US" b="1" dirty="0" smtClean="0"/>
              <a:t>.</a:t>
            </a:r>
          </a:p>
          <a:p>
            <a:r>
              <a:rPr lang="en-US" b="1" dirty="0"/>
              <a:t>A gymnast uses power during a performance on the rings and uneven bars.</a:t>
            </a:r>
          </a:p>
        </p:txBody>
      </p:sp>
    </p:spTree>
    <p:extLst>
      <p:ext uri="{BB962C8B-B14F-4D97-AF65-F5344CB8AC3E}">
        <p14:creationId xmlns:p14="http://schemas.microsoft.com/office/powerpoint/2010/main" val="30066332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Motor Fitness and its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5 - Reaction </a:t>
            </a:r>
            <a:r>
              <a:rPr lang="en-US" b="1" dirty="0">
                <a:solidFill>
                  <a:srgbClr val="002060"/>
                </a:solidFill>
              </a:rPr>
              <a:t>Time</a:t>
            </a:r>
          </a:p>
          <a:p>
            <a:r>
              <a:rPr lang="en-US" b="1" dirty="0"/>
              <a:t>The time that a person takes to respond is called Reaction Time.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61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Strength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trength </a:t>
            </a:r>
            <a:r>
              <a:rPr lang="en-US" b="1" dirty="0"/>
              <a:t>T</a:t>
            </a:r>
            <a:r>
              <a:rPr lang="en-US" b="1" dirty="0" smtClean="0"/>
              <a:t>raining </a:t>
            </a:r>
            <a:r>
              <a:rPr lang="en-US" b="1" dirty="0"/>
              <a:t>can provide significant functional benefits and improvement in overall </a:t>
            </a:r>
            <a:r>
              <a:rPr lang="en-US" b="1" dirty="0" smtClean="0"/>
              <a:t>health and  </a:t>
            </a:r>
            <a:r>
              <a:rPr lang="en-US" b="1" dirty="0"/>
              <a:t>reduced potential for </a:t>
            </a:r>
            <a:r>
              <a:rPr lang="en-US" b="1" dirty="0" smtClean="0"/>
              <a:t>injury.</a:t>
            </a:r>
          </a:p>
          <a:p>
            <a:r>
              <a:rPr lang="en-US" b="1" dirty="0"/>
              <a:t>Sports where strength training is central are bodybuilding, </a:t>
            </a:r>
            <a:r>
              <a:rPr lang="en-US" b="1" dirty="0" smtClean="0"/>
              <a:t>weightlifting,  shot-put,</a:t>
            </a:r>
            <a:r>
              <a:rPr lang="en-US" b="1" dirty="0"/>
              <a:t> 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discus </a:t>
            </a:r>
            <a:r>
              <a:rPr lang="en-US" b="1" dirty="0"/>
              <a:t>throw, and javelin </a:t>
            </a:r>
            <a:r>
              <a:rPr lang="en-US" b="1" dirty="0" smtClean="0"/>
              <a:t>throw.</a:t>
            </a:r>
          </a:p>
          <a:p>
            <a:r>
              <a:rPr lang="en-US" b="1" dirty="0"/>
              <a:t>The specific combinations of reps, sets, exercises, resistance and force depend on the purpose of the individual performing the </a:t>
            </a:r>
            <a:r>
              <a:rPr lang="en-US" b="1" dirty="0" smtClean="0"/>
              <a:t>exercise </a:t>
            </a:r>
            <a:r>
              <a:rPr lang="en-US" b="1" dirty="0"/>
              <a:t>to gain size and </a:t>
            </a:r>
            <a:r>
              <a:rPr lang="en-US" b="1" dirty="0" smtClean="0"/>
              <a:t>strength.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759047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Tests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fitness components</a:t>
            </a:r>
            <a:b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3234195"/>
              </p:ext>
            </p:extLst>
          </p:nvPr>
        </p:nvGraphicFramePr>
        <p:xfrm>
          <a:off x="457200" y="1752599"/>
          <a:ext cx="8458200" cy="4815840"/>
        </p:xfrm>
        <a:graphic>
          <a:graphicData uri="http://schemas.openxmlformats.org/drawingml/2006/table">
            <a:tbl>
              <a:tblPr/>
              <a:tblGrid>
                <a:gridCol w="4229100"/>
                <a:gridCol w="4229100"/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Fitness Component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Recognized </a:t>
                      </a:r>
                      <a:r>
                        <a:rPr lang="en-US" sz="1800" b="1" i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Test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80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Agility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Illinois Agility Test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Balance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Standing Stork Test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Body Composition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Skinfold measures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Cardiovascular Endurance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Multistage Fitness Test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Flexibility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Sit &amp; Reach test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Muscular Endurance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NCF Abdominal Conditioning Test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Power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Standing Long Jump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or </a:t>
                      </a:r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Vertical Jump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Speed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30 </a:t>
                      </a:r>
                      <a:r>
                        <a:rPr lang="en-US" sz="1600" b="1" u="none" strike="noStrike" dirty="0" smtClean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meters </a:t>
                      </a:r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Sprint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Strength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Handgrip Dynamometer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719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3012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Power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ln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The rate of doing work is called power.</a:t>
            </a:r>
          </a:p>
          <a:p>
            <a:r>
              <a:rPr lang="en-US" b="1" dirty="0" smtClean="0"/>
              <a:t>Power shows with the word of “ P “.</a:t>
            </a:r>
          </a:p>
          <a:p>
            <a:r>
              <a:rPr lang="en-US" b="1" dirty="0" smtClean="0"/>
              <a:t>The unit of Power is “ Watt “.</a:t>
            </a:r>
          </a:p>
          <a:p>
            <a:r>
              <a:rPr lang="en-US" b="1" dirty="0" smtClean="0"/>
              <a:t>The Watt shows with the word of “ W “.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Formula of Power: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        P = W/T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Where  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P = Power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W = Work</a:t>
            </a:r>
          </a:p>
          <a:p>
            <a:pPr marL="0" indent="0">
              <a:buNone/>
            </a:pPr>
            <a:r>
              <a:rPr lang="en-US" b="1" dirty="0" smtClean="0"/>
              <a:t>                      T = Time</a:t>
            </a:r>
          </a:p>
          <a:p>
            <a:r>
              <a:rPr lang="en-US" b="1" dirty="0" smtClean="0"/>
              <a:t>During Training the athletes should try to increase the power of those body parts which are used in relative events.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815566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Speed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The distance cover in a given time is called Speed.</a:t>
            </a:r>
          </a:p>
          <a:p>
            <a:r>
              <a:rPr lang="en-US" b="1" dirty="0"/>
              <a:t>Speed is a scalar quantity that refers to "how fast an object is moving."</a:t>
            </a:r>
            <a:endParaRPr lang="en-US" b="1" dirty="0" smtClean="0"/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Formula of Speed:</a:t>
            </a:r>
          </a:p>
          <a:p>
            <a:pPr marL="0" indent="0" algn="ctr">
              <a:buNone/>
            </a:pPr>
            <a:r>
              <a:rPr lang="en-US" b="1" dirty="0"/>
              <a:t> </a:t>
            </a:r>
            <a:r>
              <a:rPr lang="en-US" b="1" dirty="0" smtClean="0"/>
              <a:t>           </a:t>
            </a:r>
            <a:r>
              <a:rPr lang="en-US" b="1" dirty="0" smtClean="0">
                <a:solidFill>
                  <a:srgbClr val="00B050"/>
                </a:solidFill>
              </a:rPr>
              <a:t>Speed =  Distance/Time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Some factors involves to increase Speed.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Flexibility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Correct warm Up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Stride Length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Frequency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92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Agility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r>
              <a:rPr lang="en-US" b="1" dirty="0" smtClean="0"/>
              <a:t>Agility is the ability to change the body position without loosing the balance.</a:t>
            </a:r>
          </a:p>
          <a:p>
            <a:r>
              <a:rPr lang="en-US" b="1" dirty="0" smtClean="0"/>
              <a:t>Ability to start, stop, and move the body quickly in different directions is called Agility. </a:t>
            </a:r>
          </a:p>
          <a:p>
            <a:r>
              <a:rPr lang="en-US" b="1" dirty="0"/>
              <a:t>It requires quick reflexes, coordination, balance, speed, and correct response to the changing situation</a:t>
            </a:r>
            <a:r>
              <a:rPr lang="en-US" b="1" dirty="0" smtClean="0"/>
              <a:t>.</a:t>
            </a:r>
          </a:p>
          <a:p>
            <a:r>
              <a:rPr lang="en-US" b="1" dirty="0"/>
              <a:t>We can improve our agility by improving the component parts of agility </a:t>
            </a:r>
            <a:r>
              <a:rPr lang="en-US" b="1" dirty="0" smtClean="0"/>
              <a:t>and </a:t>
            </a:r>
            <a:r>
              <a:rPr lang="en-US" b="1" dirty="0"/>
              <a:t>practicing them in training.</a:t>
            </a:r>
          </a:p>
        </p:txBody>
      </p:sp>
    </p:spTree>
    <p:extLst>
      <p:ext uri="{BB962C8B-B14F-4D97-AF65-F5344CB8AC3E}">
        <p14:creationId xmlns:p14="http://schemas.microsoft.com/office/powerpoint/2010/main" val="5707617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Reaction Time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b="1" dirty="0" smtClean="0"/>
              <a:t>The time that a person takes to respond is called Reaction Time.</a:t>
            </a:r>
          </a:p>
          <a:p>
            <a:r>
              <a:rPr lang="en-US" b="1" dirty="0" smtClean="0"/>
              <a:t>Reaction Time is natural but we improve Reaction Time with practices.</a:t>
            </a:r>
          </a:p>
          <a:p>
            <a:r>
              <a:rPr lang="en-US" b="1" dirty="0" smtClean="0"/>
              <a:t>Every action has a reaction.</a:t>
            </a:r>
          </a:p>
          <a:p>
            <a:r>
              <a:rPr lang="en-US" b="1" dirty="0" smtClean="0"/>
              <a:t>To improve Reaction Time try to improve reaction.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683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Periodization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Training program divided into small phases is called </a:t>
            </a:r>
            <a:r>
              <a:rPr lang="en-US" b="1" i="1" dirty="0"/>
              <a:t>Periodization. </a:t>
            </a:r>
          </a:p>
          <a:p>
            <a:r>
              <a:rPr lang="en-US" b="1" dirty="0"/>
              <a:t>Periodization is the systematic planning of athletic or physical training. 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There are three phases of training.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Pre Session Phase ( Increase Fitness Level )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In Session Phase ( Maintain Fitness Level )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Off Session Phase ( Just Fitness )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These three phases are divided into parts.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Macro Cycle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Micro Cycle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683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Rest and Recovery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Rest and Recovery after exercises is often called Regeneration.</a:t>
            </a:r>
          </a:p>
          <a:p>
            <a:r>
              <a:rPr lang="en-US" b="1" dirty="0" smtClean="0"/>
              <a:t>It is defined as the overcoming of the affects of Fatigue pr</a:t>
            </a:r>
            <a:r>
              <a:rPr lang="en-US" b="1" dirty="0"/>
              <a:t>o</a:t>
            </a:r>
            <a:r>
              <a:rPr lang="en-US" b="1" dirty="0" smtClean="0"/>
              <a:t>duced by an activity and the restoration of the body.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To recover as quickly include following steps: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Cool Down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Rest days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Replenishment of Fluid</a:t>
            </a:r>
          </a:p>
          <a:p>
            <a:r>
              <a:rPr lang="en-US" b="1" dirty="0">
                <a:solidFill>
                  <a:srgbClr val="00B050"/>
                </a:solidFill>
              </a:rPr>
              <a:t>Replenishment </a:t>
            </a:r>
            <a:r>
              <a:rPr lang="en-US" b="1" dirty="0" smtClean="0">
                <a:solidFill>
                  <a:srgbClr val="00B050"/>
                </a:solidFill>
              </a:rPr>
              <a:t>of Glycogen Store</a:t>
            </a:r>
          </a:p>
          <a:p>
            <a:r>
              <a:rPr lang="en-US" b="1" dirty="0">
                <a:solidFill>
                  <a:srgbClr val="00B050"/>
                </a:solidFill>
              </a:rPr>
              <a:t>Replenishment </a:t>
            </a:r>
            <a:r>
              <a:rPr lang="en-US" b="1" dirty="0" smtClean="0">
                <a:solidFill>
                  <a:srgbClr val="00B050"/>
                </a:solidFill>
              </a:rPr>
              <a:t>of Electrolytes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Regenerative Techniques ( Hydrotherapy )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4459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574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800" b="1" i="1" dirty="0" smtClean="0">
                <a:solidFill>
                  <a:srgbClr val="00B050"/>
                </a:solidFill>
              </a:rPr>
              <a:t>                                   </a:t>
            </a:r>
            <a:r>
              <a:rPr lang="en-GB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THANK YOU!!!</a:t>
            </a:r>
            <a:endParaRPr lang="en-US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37361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Strength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The basic principles of strength training </a:t>
            </a:r>
            <a:r>
              <a:rPr lang="en-US" b="1" dirty="0" smtClean="0">
                <a:solidFill>
                  <a:srgbClr val="002060"/>
                </a:solidFill>
              </a:rPr>
              <a:t>involves two steps.</a:t>
            </a:r>
          </a:p>
          <a:p>
            <a:pPr marL="571500" lvl="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Repetitions </a:t>
            </a:r>
            <a:r>
              <a:rPr lang="en-US" b="1" dirty="0" smtClean="0"/>
              <a:t>(</a:t>
            </a:r>
            <a:r>
              <a:rPr lang="en-US" b="1" dirty="0"/>
              <a:t>Rep – short for repetition, a rep is a single cycle of lifting and lowering a weight in a controlled manner, moving through the form of the exercise</a:t>
            </a:r>
            <a:r>
              <a:rPr lang="en-US" b="1" dirty="0" smtClean="0"/>
              <a:t>. )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Sets </a:t>
            </a:r>
            <a:r>
              <a:rPr lang="en-US" b="1" dirty="0" smtClean="0"/>
              <a:t>(</a:t>
            </a:r>
            <a:r>
              <a:rPr lang="en-US" b="1" dirty="0"/>
              <a:t>A</a:t>
            </a:r>
            <a:r>
              <a:rPr lang="en-US" b="1" dirty="0" smtClean="0"/>
              <a:t> </a:t>
            </a:r>
            <a:r>
              <a:rPr lang="en-US" b="1" dirty="0"/>
              <a:t>set consists of several repetitions performed one after another with no break between </a:t>
            </a:r>
            <a:r>
              <a:rPr lang="en-US" b="1" dirty="0" smtClean="0"/>
              <a:t>them )</a:t>
            </a:r>
          </a:p>
          <a:p>
            <a:pPr marL="0" indent="0">
              <a:buNone/>
            </a:pPr>
            <a:r>
              <a:rPr lang="en-US" b="1" dirty="0" smtClean="0"/>
              <a:t>                  ( </a:t>
            </a:r>
            <a:r>
              <a:rPr lang="en-US" b="1" dirty="0"/>
              <a:t>T</a:t>
            </a:r>
            <a:r>
              <a:rPr lang="en-US" b="1" dirty="0" smtClean="0"/>
              <a:t>he </a:t>
            </a:r>
            <a:r>
              <a:rPr lang="en-US" b="1" dirty="0"/>
              <a:t>number of reps per set </a:t>
            </a:r>
            <a:r>
              <a:rPr lang="en-US" b="1" dirty="0" smtClean="0"/>
              <a:t>and </a:t>
            </a:r>
            <a:r>
              <a:rPr lang="en-US" b="1" dirty="0"/>
              <a:t>number of</a:t>
            </a:r>
            <a:r>
              <a:rPr lang="en-US" b="1" dirty="0" smtClean="0"/>
              <a:t> </a:t>
            </a:r>
            <a:r>
              <a:rPr lang="en-US" b="1" dirty="0"/>
              <a:t>sets per exercise depending on the goal of the </a:t>
            </a:r>
            <a:r>
              <a:rPr lang="en-US" b="1" dirty="0" smtClean="0"/>
              <a:t>athlete )</a:t>
            </a:r>
          </a:p>
          <a:p>
            <a:pPr marL="0" indent="0">
              <a:buNone/>
            </a:pP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1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62000"/>
          </a:xfrm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Principles of Strength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334000"/>
          </a:xfrm>
          <a:ln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sz="4400" b="1" dirty="0" smtClean="0"/>
              <a:t>Start Strength Training with weight Training exercises.</a:t>
            </a:r>
          </a:p>
          <a:p>
            <a:r>
              <a:rPr lang="en-US" sz="4400" b="1" dirty="0" smtClean="0"/>
              <a:t>Do not daily training although 3  or 4 days training in a week.</a:t>
            </a:r>
          </a:p>
          <a:p>
            <a:r>
              <a:rPr lang="en-US" sz="4400" b="1" dirty="0" smtClean="0"/>
              <a:t>Maximum duration of strength training is 30 to 40 minutes.</a:t>
            </a:r>
          </a:p>
          <a:p>
            <a:r>
              <a:rPr lang="en-US" sz="4400" b="1" dirty="0" smtClean="0"/>
              <a:t>Increase repetitions but not increases in weight.</a:t>
            </a:r>
          </a:p>
          <a:p>
            <a:r>
              <a:rPr lang="en-US" sz="4400" b="1" dirty="0"/>
              <a:t>After Strength </a:t>
            </a:r>
            <a:r>
              <a:rPr lang="en-US" sz="4400" b="1" dirty="0" smtClean="0"/>
              <a:t>training 5 to 10 minutes for cool down exercises.</a:t>
            </a:r>
          </a:p>
          <a:p>
            <a:r>
              <a:rPr lang="en-US" sz="4400" b="1" dirty="0" smtClean="0"/>
              <a:t>Take care nutrition and dehydration </a:t>
            </a:r>
            <a:r>
              <a:rPr lang="en-US" sz="4400" b="1" dirty="0"/>
              <a:t>during Strength </a:t>
            </a:r>
            <a:r>
              <a:rPr lang="en-US" sz="4400" b="1" dirty="0" smtClean="0"/>
              <a:t>training.</a:t>
            </a:r>
          </a:p>
          <a:p>
            <a:r>
              <a:rPr lang="en-US" sz="4400" b="1" dirty="0" smtClean="0"/>
              <a:t>Wear proper uniform or track sot.</a:t>
            </a:r>
          </a:p>
          <a:p>
            <a:r>
              <a:rPr lang="en-US" sz="4400" b="1" dirty="0" smtClean="0"/>
              <a:t>Use proper equipments.</a:t>
            </a:r>
          </a:p>
          <a:p>
            <a:r>
              <a:rPr lang="en-US" sz="4400" b="1" dirty="0" smtClean="0"/>
              <a:t>Use proper techniques to prevention of injuries.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317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 of Strength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There are 7 types of strength training.</a:t>
            </a:r>
          </a:p>
          <a:p>
            <a:pPr marL="0" indent="0" fontAlgn="base">
              <a:buNone/>
            </a:pPr>
            <a:r>
              <a:rPr lang="en-US" b="1" i="1" cap="all" dirty="0">
                <a:solidFill>
                  <a:srgbClr val="00B050"/>
                </a:solidFill>
              </a:rPr>
              <a:t>1 - MAXIMUM STRENGTH</a:t>
            </a:r>
          </a:p>
          <a:p>
            <a:pPr marL="0" indent="0">
              <a:buNone/>
            </a:pPr>
            <a:r>
              <a:rPr lang="en-US" b="1" i="1" cap="all" dirty="0">
                <a:solidFill>
                  <a:srgbClr val="00B050"/>
                </a:solidFill>
              </a:rPr>
              <a:t>2 - RELATIVE </a:t>
            </a:r>
            <a:r>
              <a:rPr lang="en-US" b="1" i="1" cap="all" dirty="0" smtClean="0">
                <a:solidFill>
                  <a:srgbClr val="00B050"/>
                </a:solidFill>
              </a:rPr>
              <a:t>STRENGTH</a:t>
            </a:r>
          </a:p>
          <a:p>
            <a:pPr marL="0" indent="0">
              <a:buNone/>
            </a:pPr>
            <a:r>
              <a:rPr lang="en-US" b="1" i="1" cap="all" dirty="0">
                <a:solidFill>
                  <a:srgbClr val="00B050"/>
                </a:solidFill>
              </a:rPr>
              <a:t>3 - AGILE </a:t>
            </a:r>
            <a:r>
              <a:rPr lang="en-US" b="1" i="1" cap="all" dirty="0" smtClean="0">
                <a:solidFill>
                  <a:srgbClr val="00B050"/>
                </a:solidFill>
              </a:rPr>
              <a:t>STRENGTH</a:t>
            </a:r>
          </a:p>
          <a:p>
            <a:pPr marL="0" indent="0">
              <a:buNone/>
            </a:pPr>
            <a:r>
              <a:rPr lang="en-US" b="1" i="1" cap="all" dirty="0">
                <a:solidFill>
                  <a:srgbClr val="00B050"/>
                </a:solidFill>
              </a:rPr>
              <a:t>4 - STRENGTH </a:t>
            </a:r>
            <a:r>
              <a:rPr lang="en-US" b="1" i="1" cap="all" dirty="0" smtClean="0">
                <a:solidFill>
                  <a:srgbClr val="00B050"/>
                </a:solidFill>
              </a:rPr>
              <a:t>ENDURANCE</a:t>
            </a:r>
          </a:p>
          <a:p>
            <a:pPr marL="0" indent="0">
              <a:buNone/>
            </a:pPr>
            <a:r>
              <a:rPr lang="en-US" b="1" i="1" cap="all" dirty="0">
                <a:solidFill>
                  <a:srgbClr val="00B050"/>
                </a:solidFill>
              </a:rPr>
              <a:t>5 - EXPLOSIVE </a:t>
            </a:r>
            <a:r>
              <a:rPr lang="en-US" b="1" i="1" cap="all" dirty="0" smtClean="0">
                <a:solidFill>
                  <a:srgbClr val="00B050"/>
                </a:solidFill>
              </a:rPr>
              <a:t>STRENGTH</a:t>
            </a:r>
          </a:p>
          <a:p>
            <a:pPr marL="0" indent="0">
              <a:buNone/>
            </a:pPr>
            <a:r>
              <a:rPr lang="en-US" b="1" i="1" cap="all" dirty="0">
                <a:solidFill>
                  <a:srgbClr val="00B050"/>
                </a:solidFill>
              </a:rPr>
              <a:t>6 - SPEED </a:t>
            </a:r>
            <a:r>
              <a:rPr lang="en-US" b="1" i="1" cap="all" dirty="0" smtClean="0">
                <a:solidFill>
                  <a:srgbClr val="00B050"/>
                </a:solidFill>
              </a:rPr>
              <a:t>STRENGTH</a:t>
            </a:r>
          </a:p>
          <a:p>
            <a:pPr marL="0" indent="0">
              <a:buNone/>
            </a:pPr>
            <a:r>
              <a:rPr lang="en-US" b="1" i="1" cap="all" dirty="0">
                <a:solidFill>
                  <a:srgbClr val="00B050"/>
                </a:solidFill>
              </a:rPr>
              <a:t>7 - STARTING STRENGTH</a:t>
            </a:r>
          </a:p>
          <a:p>
            <a:pPr marL="0" indent="0">
              <a:buNone/>
            </a:pPr>
            <a:endParaRPr lang="en-US" b="1" i="1" cap="all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b="1" i="1" cap="all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b="1" i="1" cap="all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b="1" i="1" cap="all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b="1" i="1" cap="all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90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of Strength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>
            <a:solidFill>
              <a:srgbClr val="00B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ctr" fontAlgn="base">
              <a:buNone/>
            </a:pPr>
            <a:r>
              <a:rPr lang="en-US" b="1" cap="all" dirty="0" smtClean="0">
                <a:solidFill>
                  <a:srgbClr val="002060"/>
                </a:solidFill>
              </a:rPr>
              <a:t>1 - MAXIMUM </a:t>
            </a:r>
            <a:r>
              <a:rPr lang="en-US" b="1" cap="all" dirty="0">
                <a:solidFill>
                  <a:srgbClr val="002060"/>
                </a:solidFill>
              </a:rPr>
              <a:t>STRENGTH</a:t>
            </a:r>
          </a:p>
          <a:p>
            <a:pPr fontAlgn="base"/>
            <a:r>
              <a:rPr lang="en-US" b="1" dirty="0"/>
              <a:t>The highest level of muscle force that can be </a:t>
            </a:r>
            <a:r>
              <a:rPr lang="en-US" b="1" dirty="0" smtClean="0"/>
              <a:t>produced is called Maximum Strength.</a:t>
            </a:r>
            <a:endParaRPr lang="en-US" b="1" dirty="0"/>
          </a:p>
          <a:p>
            <a:r>
              <a:rPr lang="en-US" b="1" dirty="0">
                <a:solidFill>
                  <a:srgbClr val="00B050"/>
                </a:solidFill>
              </a:rPr>
              <a:t>Examples: </a:t>
            </a:r>
            <a:r>
              <a:rPr lang="en-US" b="1" dirty="0"/>
              <a:t>Powerlifting, squat</a:t>
            </a:r>
            <a:r>
              <a:rPr lang="en-US" b="1" dirty="0" smtClean="0"/>
              <a:t>,  </a:t>
            </a:r>
            <a:r>
              <a:rPr lang="en-US" b="1" dirty="0"/>
              <a:t>bench press and </a:t>
            </a:r>
            <a:r>
              <a:rPr lang="en-US" b="1" dirty="0" smtClean="0"/>
              <a:t>strong man competitions.</a:t>
            </a:r>
          </a:p>
          <a:p>
            <a:pPr marL="0" indent="0" algn="ctr" fontAlgn="base">
              <a:buNone/>
            </a:pPr>
            <a:r>
              <a:rPr lang="en-US" b="1" i="1" cap="all" dirty="0" smtClean="0">
                <a:solidFill>
                  <a:srgbClr val="002060"/>
                </a:solidFill>
              </a:rPr>
              <a:t>2 - RELATIVE </a:t>
            </a:r>
            <a:r>
              <a:rPr lang="en-US" b="1" i="1" cap="all" dirty="0">
                <a:solidFill>
                  <a:srgbClr val="002060"/>
                </a:solidFill>
              </a:rPr>
              <a:t>STRENGTH</a:t>
            </a:r>
          </a:p>
          <a:p>
            <a:pPr fontAlgn="base"/>
            <a:r>
              <a:rPr lang="en-US" b="1" dirty="0"/>
              <a:t>Amount of force generated per unit of </a:t>
            </a:r>
            <a:r>
              <a:rPr lang="en-US" b="1" dirty="0" smtClean="0"/>
              <a:t>bodyweight is called Relative Strength.</a:t>
            </a:r>
            <a:endParaRPr lang="en-US" b="1" dirty="0"/>
          </a:p>
          <a:p>
            <a:r>
              <a:rPr lang="en-US" b="1" dirty="0">
                <a:solidFill>
                  <a:srgbClr val="00B050"/>
                </a:solidFill>
              </a:rPr>
              <a:t>Example: </a:t>
            </a:r>
            <a:r>
              <a:rPr lang="en-US" b="1" dirty="0"/>
              <a:t>Two women each weigh 154 pounds. The first can do 4 pull-ups </a:t>
            </a:r>
            <a:r>
              <a:rPr lang="en-US" b="1" dirty="0" smtClean="0"/>
              <a:t>while </a:t>
            </a:r>
            <a:r>
              <a:rPr lang="en-US" b="1" dirty="0"/>
              <a:t>the second can do 8 pull-ups </a:t>
            </a:r>
            <a:r>
              <a:rPr lang="en-US" b="1" dirty="0" smtClean="0"/>
              <a:t>and. </a:t>
            </a:r>
          </a:p>
          <a:p>
            <a:r>
              <a:rPr lang="en-US" b="1" dirty="0" smtClean="0"/>
              <a:t>Therefore</a:t>
            </a:r>
            <a:r>
              <a:rPr lang="en-US" b="1" dirty="0"/>
              <a:t>, the second woman is capable of producing more force per pound of body weight.</a:t>
            </a:r>
          </a:p>
        </p:txBody>
      </p:sp>
    </p:spTree>
    <p:extLst>
      <p:ext uri="{BB962C8B-B14F-4D97-AF65-F5344CB8AC3E}">
        <p14:creationId xmlns:p14="http://schemas.microsoft.com/office/powerpoint/2010/main" val="2315343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 of Strength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867400"/>
          </a:xfrm>
          <a:ln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 fontAlgn="base">
              <a:buNone/>
            </a:pPr>
            <a:r>
              <a:rPr lang="en-US" sz="3800" b="1" i="1" cap="all" dirty="0" smtClean="0">
                <a:solidFill>
                  <a:srgbClr val="002060"/>
                </a:solidFill>
              </a:rPr>
              <a:t>3 - AGILE </a:t>
            </a:r>
            <a:r>
              <a:rPr lang="en-US" sz="3800" b="1" i="1" cap="all" dirty="0">
                <a:solidFill>
                  <a:srgbClr val="002060"/>
                </a:solidFill>
              </a:rPr>
              <a:t>STRENGTH</a:t>
            </a:r>
          </a:p>
          <a:p>
            <a:pPr fontAlgn="base"/>
            <a:r>
              <a:rPr lang="en-US" sz="3800" b="1" dirty="0"/>
              <a:t>The ability to </a:t>
            </a:r>
            <a:r>
              <a:rPr lang="en-US" sz="3800" b="1" dirty="0" smtClean="0"/>
              <a:t>control </a:t>
            </a:r>
            <a:r>
              <a:rPr lang="en-US" sz="3800" b="1" dirty="0"/>
              <a:t>and generate muscle force in a multiplanar </a:t>
            </a:r>
            <a:r>
              <a:rPr lang="en-US" sz="3800" b="1" dirty="0" smtClean="0"/>
              <a:t>environment is called Agile Strength.</a:t>
            </a:r>
            <a:r>
              <a:rPr lang="en-US" sz="3800" b="1" dirty="0"/>
              <a:t> </a:t>
            </a:r>
            <a:endParaRPr lang="en-US" sz="3800" b="1" dirty="0" smtClean="0"/>
          </a:p>
          <a:p>
            <a:pPr fontAlgn="base"/>
            <a:r>
              <a:rPr lang="en-US" sz="3800" b="1" dirty="0">
                <a:solidFill>
                  <a:srgbClr val="00B050"/>
                </a:solidFill>
              </a:rPr>
              <a:t>Examples: </a:t>
            </a:r>
            <a:r>
              <a:rPr lang="en-US" sz="3800" b="1" dirty="0"/>
              <a:t>Picking up and carrying a young child, laundry basket </a:t>
            </a:r>
            <a:endParaRPr lang="en-US" sz="3800" b="1" dirty="0" smtClean="0"/>
          </a:p>
          <a:p>
            <a:pPr algn="ctr" fontAlgn="base"/>
            <a:r>
              <a:rPr lang="en-US" sz="3800" b="1" i="1" cap="all" dirty="0" smtClean="0">
                <a:solidFill>
                  <a:srgbClr val="002060"/>
                </a:solidFill>
              </a:rPr>
              <a:t>4 - STRENGTH </a:t>
            </a:r>
            <a:r>
              <a:rPr lang="en-US" sz="3800" b="1" i="1" cap="all" dirty="0">
                <a:solidFill>
                  <a:srgbClr val="002060"/>
                </a:solidFill>
              </a:rPr>
              <a:t>ENDURANCE</a:t>
            </a:r>
          </a:p>
          <a:p>
            <a:pPr fontAlgn="base"/>
            <a:r>
              <a:rPr lang="en-US" sz="3800" b="1" dirty="0" smtClean="0"/>
              <a:t>The ability to maintain muscular contractions or a consistent level of muscle force is called </a:t>
            </a:r>
            <a:r>
              <a:rPr lang="en-US" sz="3800" b="1" dirty="0"/>
              <a:t>Strength Endurance. </a:t>
            </a:r>
            <a:endParaRPr lang="en-US" sz="3800" b="1" dirty="0" smtClean="0"/>
          </a:p>
          <a:p>
            <a:pPr fontAlgn="base"/>
            <a:r>
              <a:rPr lang="en-US" sz="3800" b="1" dirty="0" smtClean="0">
                <a:solidFill>
                  <a:srgbClr val="00B050"/>
                </a:solidFill>
              </a:rPr>
              <a:t>Examples</a:t>
            </a:r>
            <a:r>
              <a:rPr lang="en-US" sz="3800" b="1" dirty="0">
                <a:solidFill>
                  <a:srgbClr val="00B050"/>
                </a:solidFill>
              </a:rPr>
              <a:t>: </a:t>
            </a:r>
            <a:r>
              <a:rPr lang="en-US" sz="3800" b="1" dirty="0"/>
              <a:t>An endurance event like a 10K, marathon </a:t>
            </a:r>
            <a:r>
              <a:rPr lang="en-US" sz="3800" b="1" dirty="0" smtClean="0"/>
              <a:t>,doing </a:t>
            </a:r>
            <a:r>
              <a:rPr lang="en-US" sz="3800" b="1" dirty="0"/>
              <a:t>h</a:t>
            </a:r>
            <a:r>
              <a:rPr lang="en-US" sz="3800" b="1" dirty="0" smtClean="0"/>
              <a:t>ard </a:t>
            </a:r>
            <a:r>
              <a:rPr lang="en-US" sz="3800" b="1" dirty="0"/>
              <a:t>work or other vigorous household </a:t>
            </a:r>
            <a:r>
              <a:rPr lang="en-US" sz="3800" b="1" dirty="0" smtClean="0"/>
              <a:t>working, high </a:t>
            </a:r>
            <a:r>
              <a:rPr lang="en-US" sz="3800" b="1" dirty="0"/>
              <a:t>volume bodybuilding-type training</a:t>
            </a:r>
            <a:endParaRPr lang="en-US" sz="3800" b="1" dirty="0" smtClean="0"/>
          </a:p>
          <a:p>
            <a:pPr marL="0" indent="0" algn="ctr" fontAlgn="base">
              <a:buNone/>
            </a:pPr>
            <a:r>
              <a:rPr lang="en-US" sz="3800" b="1" i="1" cap="all" dirty="0" smtClean="0">
                <a:solidFill>
                  <a:srgbClr val="002060"/>
                </a:solidFill>
              </a:rPr>
              <a:t>5 - EXPLOSIVE </a:t>
            </a:r>
            <a:r>
              <a:rPr lang="en-US" sz="3800" b="1" i="1" cap="all" dirty="0">
                <a:solidFill>
                  <a:srgbClr val="002060"/>
                </a:solidFill>
              </a:rPr>
              <a:t>STRENGTH</a:t>
            </a:r>
          </a:p>
          <a:p>
            <a:pPr fontAlgn="base"/>
            <a:r>
              <a:rPr lang="en-US" sz="3800" b="1" dirty="0"/>
              <a:t>Produce a maximal amount of force in a minimal amount of </a:t>
            </a:r>
            <a:r>
              <a:rPr lang="en-US" sz="3800" b="1" dirty="0" smtClean="0"/>
              <a:t>time is called Explosive Strength. </a:t>
            </a:r>
          </a:p>
          <a:p>
            <a:pPr fontAlgn="base"/>
            <a:r>
              <a:rPr lang="en-US" sz="3800" b="1" dirty="0">
                <a:solidFill>
                  <a:srgbClr val="00B050"/>
                </a:solidFill>
              </a:rPr>
              <a:t>Examples: </a:t>
            </a:r>
            <a:r>
              <a:rPr lang="en-US" sz="3800" b="1" dirty="0"/>
              <a:t>Throwing a shot-put</a:t>
            </a:r>
            <a:r>
              <a:rPr lang="en-US" sz="3800" b="1" dirty="0" smtClean="0"/>
              <a:t>,</a:t>
            </a:r>
            <a:r>
              <a:rPr lang="en-US" sz="3800" b="1" dirty="0"/>
              <a:t> quickly moving out of the way of </a:t>
            </a:r>
            <a:r>
              <a:rPr lang="en-US" sz="3800" b="1" dirty="0" smtClean="0"/>
              <a:t>danger</a:t>
            </a:r>
            <a:r>
              <a:rPr lang="en-US" sz="3800" dirty="0"/>
              <a:t/>
            </a:r>
            <a:br>
              <a:rPr lang="en-US" sz="3800" dirty="0"/>
            </a:br>
            <a:endParaRPr lang="en-US" sz="3800" dirty="0"/>
          </a:p>
          <a:p>
            <a:pPr fontAlgn="base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794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2187</Words>
  <Application>Microsoft Office PowerPoint</Application>
  <PresentationFormat>On-screen Show (4:3)</PresentationFormat>
  <Paragraphs>379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Conditioning in Athletics</vt:lpstr>
      <vt:lpstr>Sports Conditioning</vt:lpstr>
      <vt:lpstr>Strength Training</vt:lpstr>
      <vt:lpstr>Strength Training</vt:lpstr>
      <vt:lpstr>Strength Training</vt:lpstr>
      <vt:lpstr>Principles of Strength Training</vt:lpstr>
      <vt:lpstr>Types of Strength Training</vt:lpstr>
      <vt:lpstr>Types of Strength Training</vt:lpstr>
      <vt:lpstr>Types of Strength Training</vt:lpstr>
      <vt:lpstr>Types of Strength Training</vt:lpstr>
      <vt:lpstr>Benefits of Strength Training</vt:lpstr>
      <vt:lpstr>Flexibility Training</vt:lpstr>
      <vt:lpstr>Flexibility Training</vt:lpstr>
      <vt:lpstr>Flexibility Training</vt:lpstr>
      <vt:lpstr>Flexibility Training</vt:lpstr>
      <vt:lpstr>Flexibility Training</vt:lpstr>
      <vt:lpstr>Flexibility Training</vt:lpstr>
      <vt:lpstr>Benefits of Flexibility Training</vt:lpstr>
      <vt:lpstr>Endurance Training</vt:lpstr>
      <vt:lpstr>Endurance Training</vt:lpstr>
      <vt:lpstr>Types of Endurance Training</vt:lpstr>
      <vt:lpstr>Endurance Training</vt:lpstr>
      <vt:lpstr>Endurance Training</vt:lpstr>
      <vt:lpstr>Endurance Training</vt:lpstr>
      <vt:lpstr>Endurance Training</vt:lpstr>
      <vt:lpstr> Endurance Training Program</vt:lpstr>
      <vt:lpstr>Endurance Training Program</vt:lpstr>
      <vt:lpstr>Endurance Training Program</vt:lpstr>
      <vt:lpstr>Endurance Training Program</vt:lpstr>
      <vt:lpstr>Benefits of Endurance Training</vt:lpstr>
      <vt:lpstr>Physical Fitness and its Components</vt:lpstr>
      <vt:lpstr>Physical Fitness and its Components</vt:lpstr>
      <vt:lpstr>Physical Fitness and its Components</vt:lpstr>
      <vt:lpstr>Physical Fitness and its Components</vt:lpstr>
      <vt:lpstr>Physical Fitness and its Components</vt:lpstr>
      <vt:lpstr>Motor Fitness and its Components</vt:lpstr>
      <vt:lpstr>Motor Fitness and its Components</vt:lpstr>
      <vt:lpstr>Motor Fitness and its Components</vt:lpstr>
      <vt:lpstr>Motor Fitness and its Components</vt:lpstr>
      <vt:lpstr> Tests for fitness components </vt:lpstr>
      <vt:lpstr>Power</vt:lpstr>
      <vt:lpstr>Speed</vt:lpstr>
      <vt:lpstr>Agility</vt:lpstr>
      <vt:lpstr>Reaction Time</vt:lpstr>
      <vt:lpstr>Periodization</vt:lpstr>
      <vt:lpstr>Rest and Recovery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Conditioning in Athletics</dc:title>
  <dc:creator>Waqas Ihsan</dc:creator>
  <cp:lastModifiedBy>Aamir Ch</cp:lastModifiedBy>
  <cp:revision>48</cp:revision>
  <dcterms:created xsi:type="dcterms:W3CDTF">2016-05-29T07:16:13Z</dcterms:created>
  <dcterms:modified xsi:type="dcterms:W3CDTF">2020-03-27T16:14:02Z</dcterms:modified>
</cp:coreProperties>
</file>